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308" r:id="rId5"/>
    <p:sldId id="309" r:id="rId6"/>
    <p:sldId id="310" r:id="rId7"/>
    <p:sldId id="311" r:id="rId8"/>
    <p:sldId id="312" r:id="rId9"/>
    <p:sldId id="274" r:id="rId10"/>
    <p:sldId id="313" r:id="rId11"/>
    <p:sldId id="314" r:id="rId12"/>
    <p:sldId id="298" r:id="rId13"/>
    <p:sldId id="315" r:id="rId14"/>
    <p:sldId id="290" r:id="rId15"/>
    <p:sldId id="316" r:id="rId16"/>
    <p:sldId id="317" r:id="rId17"/>
    <p:sldId id="318" r:id="rId18"/>
    <p:sldId id="307" r:id="rId19"/>
    <p:sldId id="319" r:id="rId20"/>
    <p:sldId id="320" r:id="rId21"/>
    <p:sldId id="321" r:id="rId2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6C4"/>
    <a:srgbClr val="C5B59D"/>
    <a:srgbClr val="AFA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3550"/>
          </a:xfrm>
          <a:prstGeom prst="rect">
            <a:avLst/>
          </a:prstGeom>
        </p:spPr>
        <p:txBody>
          <a:bodyPr vert="horz" lIns="91440" tIns="45720" rIns="91440" bIns="45720" rtlCol="0"/>
          <a:lstStyle>
            <a:lvl1pPr algn="r">
              <a:defRPr sz="1200"/>
            </a:lvl1pPr>
          </a:lstStyle>
          <a:p>
            <a:fld id="{334AE681-A595-47AE-90DF-01E322054649}" type="datetimeFigureOut">
              <a:rPr lang="en-US" smtClean="0"/>
              <a:pPr/>
              <a:t>9/20/2017</a:t>
            </a:fld>
            <a:endParaRPr lang="en-US"/>
          </a:p>
        </p:txBody>
      </p:sp>
      <p:sp>
        <p:nvSpPr>
          <p:cNvPr id="4" name="Footer Placeholder 3"/>
          <p:cNvSpPr>
            <a:spLocks noGrp="1"/>
          </p:cNvSpPr>
          <p:nvPr>
            <p:ph type="ftr" sz="quarter" idx="2"/>
          </p:nvPr>
        </p:nvSpPr>
        <p:spPr>
          <a:xfrm>
            <a:off x="2"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772525"/>
            <a:ext cx="3038475" cy="463550"/>
          </a:xfrm>
          <a:prstGeom prst="rect">
            <a:avLst/>
          </a:prstGeom>
        </p:spPr>
        <p:txBody>
          <a:bodyPr vert="horz" lIns="91440" tIns="45720" rIns="91440" bIns="45720" rtlCol="0" anchor="b"/>
          <a:lstStyle>
            <a:lvl1pPr algn="r">
              <a:defRPr sz="1200"/>
            </a:lvl1pPr>
          </a:lstStyle>
          <a:p>
            <a:fld id="{458EA29A-1200-4368-BFCC-8EA4B2EF34AB}" type="slidenum">
              <a:rPr lang="en-US" smtClean="0"/>
              <a:pPr/>
              <a:t>‹#›</a:t>
            </a:fld>
            <a:endParaRPr lang="en-US"/>
          </a:p>
        </p:txBody>
      </p:sp>
    </p:spTree>
    <p:extLst>
      <p:ext uri="{BB962C8B-B14F-4D97-AF65-F5344CB8AC3E}">
        <p14:creationId xmlns:p14="http://schemas.microsoft.com/office/powerpoint/2010/main" val="3177286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1"/>
            <a:ext cx="3038475" cy="463550"/>
          </a:xfrm>
          <a:prstGeom prst="rect">
            <a:avLst/>
          </a:prstGeom>
        </p:spPr>
        <p:txBody>
          <a:bodyPr vert="horz" lIns="91440" tIns="45720" rIns="91440" bIns="45720" rtlCol="0"/>
          <a:lstStyle>
            <a:lvl1pPr algn="r">
              <a:defRPr sz="1200"/>
            </a:lvl1pPr>
          </a:lstStyle>
          <a:p>
            <a:fld id="{BFD0743D-66FD-4191-82FE-1E4AB9FDA7EB}" type="datetimeFigureOut">
              <a:rPr lang="en-US" smtClean="0"/>
              <a:pPr/>
              <a:t>9/20/2017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1"/>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772525"/>
            <a:ext cx="3038475" cy="463550"/>
          </a:xfrm>
          <a:prstGeom prst="rect">
            <a:avLst/>
          </a:prstGeom>
        </p:spPr>
        <p:txBody>
          <a:bodyPr vert="horz" lIns="91440" tIns="45720" rIns="91440" bIns="45720" rtlCol="0" anchor="b"/>
          <a:lstStyle>
            <a:lvl1pPr algn="r">
              <a:defRPr sz="1200"/>
            </a:lvl1pPr>
          </a:lstStyle>
          <a:p>
            <a:fld id="{18274C66-E601-456A-8772-A70DA634FEA2}" type="slidenum">
              <a:rPr lang="en-US" smtClean="0"/>
              <a:pPr/>
              <a:t>‹#›</a:t>
            </a:fld>
            <a:endParaRPr lang="en-US"/>
          </a:p>
        </p:txBody>
      </p:sp>
    </p:spTree>
    <p:extLst>
      <p:ext uri="{BB962C8B-B14F-4D97-AF65-F5344CB8AC3E}">
        <p14:creationId xmlns:p14="http://schemas.microsoft.com/office/powerpoint/2010/main" val="153798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274C66-E601-456A-8772-A70DA634FEA2}" type="slidenum">
              <a:rPr lang="en-US" smtClean="0"/>
              <a:pPr/>
              <a:t>1</a:t>
            </a:fld>
            <a:endParaRPr lang="en-US"/>
          </a:p>
        </p:txBody>
      </p:sp>
    </p:spTree>
    <p:extLst>
      <p:ext uri="{BB962C8B-B14F-4D97-AF65-F5344CB8AC3E}">
        <p14:creationId xmlns:p14="http://schemas.microsoft.com/office/powerpoint/2010/main" val="274072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274C66-E601-456A-8772-A70DA634FEA2}" type="slidenum">
              <a:rPr lang="en-US" smtClean="0"/>
              <a:pPr/>
              <a:t>3</a:t>
            </a:fld>
            <a:endParaRPr lang="en-US"/>
          </a:p>
        </p:txBody>
      </p:sp>
    </p:spTree>
    <p:extLst>
      <p:ext uri="{BB962C8B-B14F-4D97-AF65-F5344CB8AC3E}">
        <p14:creationId xmlns:p14="http://schemas.microsoft.com/office/powerpoint/2010/main" val="276190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1704C-C7BF-4727-9EEE-0B0B3BB00B91}"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321266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B64C2-6619-4B9C-8C72-AE07B9D56499}"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209136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A294D-8918-4058-8B88-A32BED37A449}"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90938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3FEB7-F90E-427C-AD2E-63044C279C7D}"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223312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11CA5-A400-4A7B-92EB-E6839B8903C3}"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5240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36546-E497-4C71-9BDB-7820EFDCE73B}" type="datetime1">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11822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49C7D-6D55-456D-838E-58739CC97558}" type="datetime1">
              <a:rPr lang="en-US" smtClean="0"/>
              <a:pPr/>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312458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102D0-041D-426C-B991-D6DE4AB04AF5}" type="datetime1">
              <a:rPr lang="en-US" smtClean="0"/>
              <a:pPr/>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8427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45CE4-9A6C-4733-B0BF-B55148B08F37}" type="datetime1">
              <a:rPr lang="en-US" smtClean="0"/>
              <a:pPr/>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80360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7CC95-B317-4541-AC98-282577440320}" type="datetime1">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243458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DBCAD-DA4B-483B-ACF8-03FB24B1CE61}" type="datetime1">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C6FDC-5318-4E07-A8FD-C18A255DD5F1}" type="slidenum">
              <a:rPr lang="en-US" smtClean="0"/>
              <a:pPr/>
              <a:t>‹#›</a:t>
            </a:fld>
            <a:endParaRPr lang="en-US"/>
          </a:p>
        </p:txBody>
      </p:sp>
    </p:spTree>
    <p:extLst>
      <p:ext uri="{BB962C8B-B14F-4D97-AF65-F5344CB8AC3E}">
        <p14:creationId xmlns:p14="http://schemas.microsoft.com/office/powerpoint/2010/main" val="317154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6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FBD25-C7A5-4F85-B811-A84B7BBD9732}" type="datetime1">
              <a:rPr lang="en-US" smtClean="0"/>
              <a:pPr/>
              <a:t>9/20/2017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C6FDC-5318-4E07-A8FD-C18A255DD5F1}" type="slidenum">
              <a:rPr lang="en-US" smtClean="0"/>
              <a:pPr/>
              <a:t>‹#›</a:t>
            </a:fld>
            <a:endParaRPr lang="en-US"/>
          </a:p>
        </p:txBody>
      </p:sp>
    </p:spTree>
    <p:extLst>
      <p:ext uri="{BB962C8B-B14F-4D97-AF65-F5344CB8AC3E}">
        <p14:creationId xmlns:p14="http://schemas.microsoft.com/office/powerpoint/2010/main" val="336025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w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6692" y="1122363"/>
            <a:ext cx="6701307" cy="2387600"/>
          </a:xfrm>
        </p:spPr>
        <p:txBody>
          <a:bodyPr>
            <a:normAutofit/>
          </a:bodyPr>
          <a:lstStyle/>
          <a:p>
            <a:r>
              <a:rPr lang="en-US" sz="4000" b="1" dirty="0" smtClean="0"/>
              <a:t>TRAINING OF CHIEF INVIGILATORS</a:t>
            </a:r>
            <a:br>
              <a:rPr lang="en-US" sz="4000" b="1" dirty="0" smtClean="0"/>
            </a:br>
            <a:r>
              <a:rPr lang="en-US" sz="4000" b="1" dirty="0" smtClean="0"/>
              <a:t>NSC</a:t>
            </a:r>
            <a:br>
              <a:rPr lang="en-US" sz="4000" b="1" dirty="0" smtClean="0"/>
            </a:br>
            <a:r>
              <a:rPr lang="en-US" sz="4000" b="1" dirty="0" smtClean="0"/>
              <a:t>2017</a:t>
            </a:r>
            <a:endParaRPr lang="en-US" sz="4000" b="1" dirty="0"/>
          </a:p>
        </p:txBody>
      </p:sp>
      <p:sp>
        <p:nvSpPr>
          <p:cNvPr id="3" name="Subtitle 2"/>
          <p:cNvSpPr>
            <a:spLocks noGrp="1"/>
          </p:cNvSpPr>
          <p:nvPr>
            <p:ph type="subTitle" idx="1"/>
          </p:nvPr>
        </p:nvSpPr>
        <p:spPr>
          <a:xfrm>
            <a:off x="3857624" y="3602038"/>
            <a:ext cx="6810375" cy="1655762"/>
          </a:xfrm>
        </p:spPr>
        <p:txBody>
          <a:bodyPr>
            <a:normAutofit/>
          </a:bodyPr>
          <a:lstStyle/>
          <a:p>
            <a:endParaRPr lang="en-US" dirty="0" smtClean="0"/>
          </a:p>
          <a:p>
            <a:endParaRPr lang="en-US" dirty="0"/>
          </a:p>
        </p:txBody>
      </p:sp>
      <p:pic>
        <p:nvPicPr>
          <p:cNvPr id="5" name="Picture 4"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20160831_134159.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988"/>
            <a:ext cx="385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54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ZA" dirty="0" smtClean="0">
                <a:latin typeface="Calibri body"/>
              </a:rPr>
              <a:t>ISSUES THAT CAN CONTRIBUTE TO THE ADJUSTMENT / REJECTION OF SBA MARKS</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lnSpc>
                <a:spcPct val="150000"/>
              </a:lnSpc>
              <a:spcAft>
                <a:spcPct val="0"/>
              </a:spcAft>
            </a:pPr>
            <a:r>
              <a:rPr lang="en-ZA" altLang="en-US" sz="3200" dirty="0" smtClean="0">
                <a:latin typeface="Calibri body"/>
              </a:rPr>
              <a:t>Standard and quality of SBA tasks.</a:t>
            </a:r>
          </a:p>
          <a:p>
            <a:pPr marL="285750" indent="-285750">
              <a:lnSpc>
                <a:spcPct val="150000"/>
              </a:lnSpc>
              <a:spcAft>
                <a:spcPct val="0"/>
              </a:spcAft>
            </a:pPr>
            <a:r>
              <a:rPr lang="en-ZA" altLang="en-US" sz="3200" dirty="0" smtClean="0">
                <a:latin typeface="Calibri body"/>
              </a:rPr>
              <a:t>Quality of marking and incorrect usage of rubrics.</a:t>
            </a:r>
          </a:p>
          <a:p>
            <a:pPr marL="285750" indent="-285750">
              <a:lnSpc>
                <a:spcPct val="150000"/>
              </a:lnSpc>
              <a:spcAft>
                <a:spcPct val="0"/>
              </a:spcAft>
            </a:pPr>
            <a:r>
              <a:rPr lang="en-ZA" altLang="en-US" sz="3200" dirty="0" smtClean="0">
                <a:latin typeface="Calibri body"/>
              </a:rPr>
              <a:t>Inability to distinguish between satisfactory, good and excellent learner responses.</a:t>
            </a:r>
          </a:p>
          <a:p>
            <a:pPr marL="285750" indent="-285750">
              <a:lnSpc>
                <a:spcPct val="150000"/>
              </a:lnSpc>
              <a:spcAft>
                <a:spcPct val="0"/>
              </a:spcAft>
            </a:pPr>
            <a:r>
              <a:rPr lang="en-ZA" altLang="en-US" sz="3200" dirty="0" smtClean="0">
                <a:latin typeface="Calibri body"/>
              </a:rPr>
              <a:t>Quality of internal moderation.</a:t>
            </a:r>
          </a:p>
          <a:p>
            <a:pPr marL="285750" indent="-285750">
              <a:lnSpc>
                <a:spcPct val="150000"/>
              </a:lnSpc>
              <a:spcAft>
                <a:spcPct val="0"/>
              </a:spcAft>
            </a:pPr>
            <a:r>
              <a:rPr lang="en-ZA" altLang="en-US" sz="3200" dirty="0" smtClean="0">
                <a:latin typeface="Calibri body"/>
              </a:rPr>
              <a:t>Quality of feedback at different levels.</a:t>
            </a:r>
            <a:endParaRPr lang="en-ZA" altLang="en-US" sz="3100" dirty="0" smtClean="0">
              <a:latin typeface="+mj-lt"/>
            </a:endParaRPr>
          </a:p>
          <a:p>
            <a:pPr>
              <a:buNone/>
            </a:pPr>
            <a:endParaRPr lang="en-ZA" sz="2400" dirty="0"/>
          </a:p>
          <a:p>
            <a:endParaRPr lang="en-US" sz="2400" dirty="0"/>
          </a:p>
        </p:txBody>
      </p:sp>
      <p:pic>
        <p:nvPicPr>
          <p:cNvPr id="4" name="Picture 3"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77C6FDC-5318-4E07-A8FD-C18A255DD5F1}" type="slidenum">
              <a:rPr lang="en-US" smtClean="0"/>
              <a:pPr/>
              <a:t>10</a:t>
            </a:fld>
            <a:endParaRPr lang="en-US"/>
          </a:p>
        </p:txBody>
      </p:sp>
    </p:spTree>
    <p:extLst>
      <p:ext uri="{BB962C8B-B14F-4D97-AF65-F5344CB8AC3E}">
        <p14:creationId xmlns:p14="http://schemas.microsoft.com/office/powerpoint/2010/main" val="416324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latin typeface="Calibri body"/>
              </a:rPr>
              <a:t>LEARNERS’ COMMITMENT TO EXAMS</a:t>
            </a:r>
            <a:endParaRPr lang="en-US" dirty="0">
              <a:latin typeface="Calibri body"/>
            </a:endParaRPr>
          </a:p>
        </p:txBody>
      </p:sp>
      <p:sp>
        <p:nvSpPr>
          <p:cNvPr id="3" name="Content Placeholder 2"/>
          <p:cNvSpPr>
            <a:spLocks noGrp="1"/>
          </p:cNvSpPr>
          <p:nvPr>
            <p:ph idx="1"/>
          </p:nvPr>
        </p:nvSpPr>
        <p:spPr/>
        <p:txBody>
          <a:bodyPr>
            <a:normAutofit/>
          </a:bodyPr>
          <a:lstStyle/>
          <a:p>
            <a:pPr marL="285750" indent="-285750">
              <a:lnSpc>
                <a:spcPct val="150000"/>
              </a:lnSpc>
              <a:spcAft>
                <a:spcPct val="0"/>
              </a:spcAft>
            </a:pPr>
            <a:endParaRPr lang="en-ZA" altLang="en-US" sz="3100" dirty="0" smtClean="0">
              <a:latin typeface="+mj-lt"/>
            </a:endParaRPr>
          </a:p>
          <a:p>
            <a:pPr>
              <a:buNone/>
            </a:pPr>
            <a:endParaRPr lang="en-ZA" sz="2400" dirty="0"/>
          </a:p>
          <a:p>
            <a:endParaRPr lang="en-US" sz="2400" dirty="0"/>
          </a:p>
        </p:txBody>
      </p:sp>
      <p:pic>
        <p:nvPicPr>
          <p:cNvPr id="4" name="Picture 3"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77C6FDC-5318-4E07-A8FD-C18A255DD5F1}" type="slidenum">
              <a:rPr lang="en-US" smtClean="0"/>
              <a:pPr/>
              <a:t>11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03367953"/>
              </p:ext>
            </p:extLst>
          </p:nvPr>
        </p:nvGraphicFramePr>
        <p:xfrm>
          <a:off x="1925782" y="3291032"/>
          <a:ext cx="914400" cy="771525"/>
        </p:xfrm>
        <a:graphic>
          <a:graphicData uri="http://schemas.openxmlformats.org/presentationml/2006/ole">
            <mc:AlternateContent xmlns:mc="http://schemas.openxmlformats.org/markup-compatibility/2006">
              <mc:Choice xmlns:v="urn:schemas-microsoft-com:vml" Requires="v">
                <p:oleObj spid="_x0000_s1037" name="Document" showAsIcon="1" r:id="rId4" imgW="914400" imgH="771480" progId="Word.Document.12">
                  <p:embed/>
                </p:oleObj>
              </mc:Choice>
              <mc:Fallback>
                <p:oleObj name="Document" showAsIcon="1" r:id="rId4" imgW="914400" imgH="771480"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782" y="329103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99755492"/>
              </p:ext>
            </p:extLst>
          </p:nvPr>
        </p:nvGraphicFramePr>
        <p:xfrm>
          <a:off x="1842655" y="2071832"/>
          <a:ext cx="914400" cy="771525"/>
        </p:xfrm>
        <a:graphic>
          <a:graphicData uri="http://schemas.openxmlformats.org/presentationml/2006/ole">
            <mc:AlternateContent xmlns:mc="http://schemas.openxmlformats.org/markup-compatibility/2006">
              <mc:Choice xmlns:v="urn:schemas-microsoft-com:vml" Requires="v">
                <p:oleObj spid="_x0000_s1038" name="Acrobat Document" showAsIcon="1" r:id="rId6" imgW="914400" imgH="771480" progId="AcroExch.Document.7">
                  <p:embed/>
                </p:oleObj>
              </mc:Choice>
              <mc:Fallback>
                <p:oleObj name="Acrobat Document" showAsIcon="1" r:id="rId6" imgW="914400" imgH="771480" progId="AcroExch.Document.7">
                  <p:embed/>
                  <p:pic>
                    <p:nvPicPr>
                      <p:cNvPr id="0" name="Picture 4"/>
                      <p:cNvPicPr>
                        <a:picLocks noChangeAspect="1" noChangeArrowheads="1"/>
                      </p:cNvPicPr>
                      <p:nvPr/>
                    </p:nvPicPr>
                    <p:blipFill>
                      <a:blip r:embed="rId7"/>
                      <a:srcRect/>
                      <a:stretch>
                        <a:fillRect/>
                      </a:stretch>
                    </p:blipFill>
                    <p:spPr bwMode="auto">
                      <a:xfrm>
                        <a:off x="1842655" y="2071832"/>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324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3189"/>
          </a:xfrm>
        </p:spPr>
        <p:txBody>
          <a:bodyPr/>
          <a:lstStyle/>
          <a:p>
            <a:pPr algn="ctr"/>
            <a:r>
              <a:rPr lang="en-US" dirty="0" smtClean="0"/>
              <a:t>SIGNING OF THE PLEDGE</a:t>
            </a:r>
            <a:endParaRPr lang="en-US" dirty="0"/>
          </a:p>
        </p:txBody>
      </p:sp>
      <p:sp>
        <p:nvSpPr>
          <p:cNvPr id="3" name="Content Placeholder 2"/>
          <p:cNvSpPr>
            <a:spLocks noGrp="1"/>
          </p:cNvSpPr>
          <p:nvPr>
            <p:ph idx="1"/>
          </p:nvPr>
        </p:nvSpPr>
        <p:spPr>
          <a:xfrm>
            <a:off x="709411" y="1043189"/>
            <a:ext cx="10515600" cy="5030586"/>
          </a:xfrm>
        </p:spPr>
        <p:txBody>
          <a:bodyPr>
            <a:normAutofit fontScale="85000" lnSpcReduction="10000"/>
          </a:bodyPr>
          <a:lstStyle/>
          <a:p>
            <a:r>
              <a:rPr lang="en-ZA" altLang="en-US" dirty="0">
                <a:latin typeface="+mj-lt"/>
              </a:rPr>
              <a:t>The rationale for the Grade 12 Pledge signing is to assist with the curbing and control of examination irregularities, such as crib notes, copying etc. The Pledge was introduced in 2013 as an attempt to adopt a more pro-active rather than a reactive approach to the reduction of examination </a:t>
            </a:r>
            <a:r>
              <a:rPr lang="en-ZA" altLang="en-US" dirty="0" smtClean="0">
                <a:latin typeface="+mj-lt"/>
              </a:rPr>
              <a:t>irregularities.</a:t>
            </a:r>
          </a:p>
          <a:p>
            <a:endParaRPr lang="en-ZA" altLang="en-US" dirty="0" smtClean="0">
              <a:latin typeface="+mj-lt"/>
            </a:endParaRPr>
          </a:p>
          <a:p>
            <a:r>
              <a:rPr lang="en-ZA" altLang="en-US" dirty="0" smtClean="0">
                <a:latin typeface="+mj-lt"/>
              </a:rPr>
              <a:t>We </a:t>
            </a:r>
            <a:r>
              <a:rPr lang="en-ZA" altLang="en-US" dirty="0">
                <a:latin typeface="+mj-lt"/>
              </a:rPr>
              <a:t>see the class of </a:t>
            </a:r>
            <a:r>
              <a:rPr lang="en-ZA" altLang="en-US" dirty="0" smtClean="0">
                <a:latin typeface="+mj-lt"/>
              </a:rPr>
              <a:t>2017 </a:t>
            </a:r>
            <a:r>
              <a:rPr lang="en-ZA" altLang="en-US" dirty="0">
                <a:latin typeface="+mj-lt"/>
              </a:rPr>
              <a:t>as a mature cohort of learners who will appreciate the opportunity to voluntarily sign the Pledge as something tangible to display their commitment to honesty and integrity in the writing of examinations at all times, and also to commit themselves to prepare well for the examinations</a:t>
            </a:r>
            <a:r>
              <a:rPr lang="en-ZA" altLang="en-US" dirty="0" smtClean="0">
                <a:latin typeface="+mj-lt"/>
              </a:rPr>
              <a:t>.</a:t>
            </a:r>
          </a:p>
          <a:p>
            <a:endParaRPr lang="en-ZA" altLang="en-US" dirty="0" smtClean="0">
              <a:latin typeface="+mj-lt"/>
            </a:endParaRPr>
          </a:p>
          <a:p>
            <a:r>
              <a:rPr lang="en-ZA" altLang="en-US" dirty="0" smtClean="0">
                <a:latin typeface="+mj-lt"/>
              </a:rPr>
              <a:t>As </a:t>
            </a:r>
            <a:r>
              <a:rPr lang="en-ZA" altLang="en-US" dirty="0">
                <a:latin typeface="+mj-lt"/>
              </a:rPr>
              <a:t>the signing of the Pledge will take place </a:t>
            </a:r>
            <a:r>
              <a:rPr lang="en-ZA" altLang="en-US" dirty="0" smtClean="0">
                <a:latin typeface="+mj-lt"/>
              </a:rPr>
              <a:t>on </a:t>
            </a:r>
            <a:r>
              <a:rPr lang="en-ZA" altLang="en-US" dirty="0">
                <a:latin typeface="+mj-lt"/>
              </a:rPr>
              <a:t>13 October 2017, schools with Grade 12 learners will use the occasion to finally wish these learners well with the exams starting on 16 October 2017 and to motivate them to study hard.</a:t>
            </a:r>
          </a:p>
          <a:p>
            <a:endParaRPr lang="en-ZA" altLang="en-US" dirty="0">
              <a:latin typeface="+mj-lt"/>
            </a:endParaRPr>
          </a:p>
          <a:p>
            <a:pPr marL="0" indent="0">
              <a:buNone/>
            </a:pPr>
            <a:endParaRPr lang="en-ZA" altLang="en-US" dirty="0">
              <a:latin typeface="+mj-lt"/>
            </a:endParaRPr>
          </a:p>
        </p:txBody>
      </p:sp>
      <p:sp>
        <p:nvSpPr>
          <p:cNvPr id="4" name="Slide Number Placeholder 3"/>
          <p:cNvSpPr>
            <a:spLocks noGrp="1"/>
          </p:cNvSpPr>
          <p:nvPr>
            <p:ph type="sldNum" sz="quarter" idx="12"/>
          </p:nvPr>
        </p:nvSpPr>
        <p:spPr/>
        <p:txBody>
          <a:bodyPr/>
          <a:lstStyle/>
          <a:p>
            <a:fld id="{D77C6FDC-5318-4E07-A8FD-C18A255DD5F1}" type="slidenum">
              <a:rPr lang="en-US" smtClean="0"/>
              <a:pPr/>
              <a:t>12</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98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3189"/>
          </a:xfrm>
        </p:spPr>
        <p:txBody>
          <a:bodyPr>
            <a:normAutofit/>
          </a:bodyPr>
          <a:lstStyle/>
          <a:p>
            <a:pPr algn="ctr"/>
            <a:r>
              <a:rPr lang="en-US" b="1" dirty="0" smtClean="0"/>
              <a:t>THE PROGRAMME FOR THE SIGNING OF THE PLEDGE</a:t>
            </a:r>
            <a:endParaRPr lang="en-US" dirty="0"/>
          </a:p>
        </p:txBody>
      </p:sp>
      <p:sp>
        <p:nvSpPr>
          <p:cNvPr id="3" name="Content Placeholder 2"/>
          <p:cNvSpPr>
            <a:spLocks noGrp="1"/>
          </p:cNvSpPr>
          <p:nvPr>
            <p:ph idx="1"/>
          </p:nvPr>
        </p:nvSpPr>
        <p:spPr>
          <a:xfrm>
            <a:off x="709411" y="1043189"/>
            <a:ext cx="10515600" cy="5030586"/>
          </a:xfrm>
        </p:spPr>
        <p:txBody>
          <a:bodyPr>
            <a:normAutofit/>
          </a:bodyPr>
          <a:lstStyle/>
          <a:p>
            <a:r>
              <a:rPr lang="en-US" sz="2400" dirty="0" smtClean="0">
                <a:latin typeface="+mj-lt"/>
                <a:cs typeface="Arial" panose="020B0604020202020204" pitchFamily="34" charset="0"/>
              </a:rPr>
              <a:t>The Provincial Pledge Signing Ceremony will take at </a:t>
            </a:r>
            <a:r>
              <a:rPr lang="en-US" sz="2400" dirty="0" err="1" smtClean="0">
                <a:latin typeface="+mj-lt"/>
                <a:cs typeface="Arial" panose="020B0604020202020204" pitchFamily="34" charset="0"/>
              </a:rPr>
              <a:t>Fezile</a:t>
            </a:r>
            <a:r>
              <a:rPr lang="en-US" sz="2400" dirty="0" smtClean="0">
                <a:latin typeface="+mj-lt"/>
                <a:cs typeface="Arial" panose="020B0604020202020204" pitchFamily="34" charset="0"/>
              </a:rPr>
              <a:t> </a:t>
            </a:r>
            <a:r>
              <a:rPr lang="en-US" sz="2400" dirty="0" err="1" smtClean="0">
                <a:latin typeface="+mj-lt"/>
                <a:cs typeface="Arial" panose="020B0604020202020204" pitchFamily="34" charset="0"/>
              </a:rPr>
              <a:t>Dabi</a:t>
            </a:r>
            <a:r>
              <a:rPr lang="en-US" sz="2400" dirty="0" smtClean="0">
                <a:latin typeface="+mj-lt"/>
                <a:cs typeface="Arial" panose="020B0604020202020204" pitchFamily="34" charset="0"/>
              </a:rPr>
              <a:t> District in Kroonstad. The MEC, Ms Tshabalala, Mr Ndaba and Ms Basjan will grace the occasion.</a:t>
            </a:r>
          </a:p>
          <a:p>
            <a:endParaRPr lang="en-US" sz="2400" dirty="0" smtClean="0">
              <a:latin typeface="+mj-lt"/>
              <a:cs typeface="Arial" panose="020B0604020202020204" pitchFamily="34" charset="0"/>
            </a:endParaRPr>
          </a:p>
          <a:p>
            <a:r>
              <a:rPr lang="en-US" sz="2400" dirty="0" smtClean="0">
                <a:latin typeface="+mj-lt"/>
                <a:cs typeface="Arial" panose="020B0604020202020204" pitchFamily="34" charset="0"/>
              </a:rPr>
              <a:t>The District Ceremonies:</a:t>
            </a:r>
          </a:p>
          <a:p>
            <a:pPr lvl="1"/>
            <a:r>
              <a:rPr lang="en-US" dirty="0" smtClean="0">
                <a:latin typeface="+mj-lt"/>
                <a:cs typeface="Arial" panose="020B0604020202020204" pitchFamily="34" charset="0"/>
              </a:rPr>
              <a:t>LEJWELEPUTSWA: </a:t>
            </a:r>
            <a:r>
              <a:rPr lang="en-US" dirty="0" err="1" smtClean="0">
                <a:latin typeface="+mj-lt"/>
                <a:cs typeface="Arial" panose="020B0604020202020204" pitchFamily="34" charset="0"/>
              </a:rPr>
              <a:t>Marematlou</a:t>
            </a:r>
            <a:r>
              <a:rPr lang="en-US" dirty="0" smtClean="0">
                <a:latin typeface="+mj-lt"/>
                <a:cs typeface="Arial" panose="020B0604020202020204" pitchFamily="34" charset="0"/>
              </a:rPr>
              <a:t> SS, Virginia – Mr </a:t>
            </a:r>
            <a:r>
              <a:rPr lang="en-US" dirty="0" err="1" smtClean="0">
                <a:latin typeface="+mj-lt"/>
                <a:cs typeface="Arial" panose="020B0604020202020204" pitchFamily="34" charset="0"/>
              </a:rPr>
              <a:t>Monnane</a:t>
            </a:r>
            <a:r>
              <a:rPr lang="en-US" dirty="0" smtClean="0">
                <a:latin typeface="+mj-lt"/>
                <a:cs typeface="Arial" panose="020B0604020202020204" pitchFamily="34" charset="0"/>
              </a:rPr>
              <a:t> and Ms J. </a:t>
            </a:r>
            <a:r>
              <a:rPr lang="en-US" dirty="0" err="1" smtClean="0">
                <a:latin typeface="+mj-lt"/>
                <a:cs typeface="Arial" panose="020B0604020202020204" pitchFamily="34" charset="0"/>
              </a:rPr>
              <a:t>Nel</a:t>
            </a:r>
            <a:endParaRPr lang="en-US" dirty="0" smtClean="0">
              <a:latin typeface="+mj-lt"/>
              <a:cs typeface="Arial" panose="020B0604020202020204" pitchFamily="34" charset="0"/>
            </a:endParaRPr>
          </a:p>
          <a:p>
            <a:pPr lvl="1"/>
            <a:r>
              <a:rPr lang="en-US" dirty="0" smtClean="0">
                <a:latin typeface="+mj-lt"/>
                <a:cs typeface="Arial" panose="020B0604020202020204" pitchFamily="34" charset="0"/>
              </a:rPr>
              <a:t>TMED: </a:t>
            </a:r>
            <a:r>
              <a:rPr lang="en-US" dirty="0" err="1" smtClean="0">
                <a:latin typeface="+mj-lt"/>
                <a:cs typeface="Arial" panose="020B0604020202020204" pitchFamily="34" charset="0"/>
              </a:rPr>
              <a:t>Mehopung</a:t>
            </a:r>
            <a:r>
              <a:rPr lang="en-US" dirty="0" smtClean="0">
                <a:latin typeface="+mj-lt"/>
                <a:cs typeface="Arial" panose="020B0604020202020204" pitchFamily="34" charset="0"/>
              </a:rPr>
              <a:t> PS, </a:t>
            </a:r>
            <a:r>
              <a:rPr lang="en-US" dirty="0" err="1" smtClean="0">
                <a:latin typeface="+mj-lt"/>
                <a:cs typeface="Arial" panose="020B0604020202020204" pitchFamily="34" charset="0"/>
              </a:rPr>
              <a:t>Ficksburg</a:t>
            </a:r>
            <a:r>
              <a:rPr lang="en-US" dirty="0" smtClean="0">
                <a:latin typeface="+mj-lt"/>
                <a:cs typeface="Arial" panose="020B0604020202020204" pitchFamily="34" charset="0"/>
              </a:rPr>
              <a:t> – Mr </a:t>
            </a:r>
            <a:r>
              <a:rPr lang="en-US" dirty="0" err="1" smtClean="0">
                <a:latin typeface="+mj-lt"/>
                <a:cs typeface="Arial" panose="020B0604020202020204" pitchFamily="34" charset="0"/>
              </a:rPr>
              <a:t>Sithole</a:t>
            </a:r>
            <a:r>
              <a:rPr lang="en-US" dirty="0" smtClean="0">
                <a:latin typeface="+mj-lt"/>
                <a:cs typeface="Arial" panose="020B0604020202020204" pitchFamily="34" charset="0"/>
              </a:rPr>
              <a:t> and Ms </a:t>
            </a:r>
            <a:r>
              <a:rPr lang="en-US" dirty="0" err="1" smtClean="0">
                <a:latin typeface="+mj-lt"/>
                <a:cs typeface="Arial" panose="020B0604020202020204" pitchFamily="34" charset="0"/>
              </a:rPr>
              <a:t>Mafojane</a:t>
            </a:r>
            <a:endParaRPr lang="en-US" dirty="0" smtClean="0">
              <a:latin typeface="+mj-lt"/>
              <a:cs typeface="Arial" panose="020B0604020202020204" pitchFamily="34" charset="0"/>
            </a:endParaRPr>
          </a:p>
          <a:p>
            <a:pPr lvl="1"/>
            <a:r>
              <a:rPr lang="en-US" dirty="0" smtClean="0">
                <a:latin typeface="+mj-lt"/>
                <a:cs typeface="Arial" panose="020B0604020202020204" pitchFamily="34" charset="0"/>
              </a:rPr>
              <a:t>XHARIEP: </a:t>
            </a:r>
            <a:r>
              <a:rPr lang="en-US" dirty="0" err="1" smtClean="0">
                <a:latin typeface="+mj-lt"/>
                <a:cs typeface="Arial" panose="020B0604020202020204" pitchFamily="34" charset="0"/>
              </a:rPr>
              <a:t>Trompsburg</a:t>
            </a:r>
            <a:r>
              <a:rPr lang="en-US" dirty="0" smtClean="0">
                <a:latin typeface="+mj-lt"/>
                <a:cs typeface="Arial" panose="020B0604020202020204" pitchFamily="34" charset="0"/>
              </a:rPr>
              <a:t> SS – Mr </a:t>
            </a:r>
            <a:r>
              <a:rPr lang="en-US" dirty="0" err="1" smtClean="0">
                <a:latin typeface="+mj-lt"/>
                <a:cs typeface="Arial" panose="020B0604020202020204" pitchFamily="34" charset="0"/>
              </a:rPr>
              <a:t>Khoarai</a:t>
            </a:r>
            <a:r>
              <a:rPr lang="en-US" dirty="0" smtClean="0">
                <a:latin typeface="+mj-lt"/>
                <a:cs typeface="Arial" panose="020B0604020202020204" pitchFamily="34" charset="0"/>
              </a:rPr>
              <a:t> and Mr Mehlo</a:t>
            </a:r>
          </a:p>
          <a:p>
            <a:pPr lvl="1"/>
            <a:r>
              <a:rPr lang="en-US" dirty="0" smtClean="0">
                <a:latin typeface="+mj-lt"/>
                <a:cs typeface="Arial" panose="020B0604020202020204" pitchFamily="34" charset="0"/>
              </a:rPr>
              <a:t>MOTHEO: </a:t>
            </a:r>
            <a:r>
              <a:rPr lang="en-US" dirty="0" err="1" smtClean="0">
                <a:latin typeface="+mj-lt"/>
                <a:cs typeface="Arial" panose="020B0604020202020204" pitchFamily="34" charset="0"/>
              </a:rPr>
              <a:t>Lenyora</a:t>
            </a:r>
            <a:r>
              <a:rPr lang="en-US" dirty="0" smtClean="0">
                <a:latin typeface="+mj-lt"/>
                <a:cs typeface="Arial" panose="020B0604020202020204" pitchFamily="34" charset="0"/>
              </a:rPr>
              <a:t> La </a:t>
            </a:r>
            <a:r>
              <a:rPr lang="en-US" dirty="0" err="1" smtClean="0">
                <a:latin typeface="+mj-lt"/>
                <a:cs typeface="Arial" panose="020B0604020202020204" pitchFamily="34" charset="0"/>
              </a:rPr>
              <a:t>Thuto</a:t>
            </a:r>
            <a:r>
              <a:rPr lang="en-US" dirty="0" smtClean="0">
                <a:latin typeface="+mj-lt"/>
                <a:cs typeface="Arial" panose="020B0604020202020204" pitchFamily="34" charset="0"/>
              </a:rPr>
              <a:t> SS, </a:t>
            </a:r>
            <a:r>
              <a:rPr lang="en-US" dirty="0" err="1" smtClean="0">
                <a:latin typeface="+mj-lt"/>
                <a:cs typeface="Arial" panose="020B0604020202020204" pitchFamily="34" charset="0"/>
              </a:rPr>
              <a:t>Botshabelo</a:t>
            </a:r>
            <a:r>
              <a:rPr lang="en-US" dirty="0" smtClean="0">
                <a:latin typeface="+mj-lt"/>
                <a:cs typeface="Arial" panose="020B0604020202020204" pitchFamily="34" charset="0"/>
              </a:rPr>
              <a:t> – HOD and Mr Montso</a:t>
            </a:r>
          </a:p>
          <a:p>
            <a:endParaRPr lang="en-ZA" altLang="en-US" dirty="0">
              <a:latin typeface="+mj-lt"/>
            </a:endParaRPr>
          </a:p>
          <a:p>
            <a:pPr marL="0" indent="0">
              <a:buNone/>
            </a:pPr>
            <a:endParaRPr lang="en-ZA" altLang="en-US" dirty="0">
              <a:latin typeface="+mj-lt"/>
            </a:endParaRPr>
          </a:p>
        </p:txBody>
      </p:sp>
      <p:sp>
        <p:nvSpPr>
          <p:cNvPr id="4" name="Slide Number Placeholder 3"/>
          <p:cNvSpPr>
            <a:spLocks noGrp="1"/>
          </p:cNvSpPr>
          <p:nvPr>
            <p:ph type="sldNum" sz="quarter" idx="12"/>
          </p:nvPr>
        </p:nvSpPr>
        <p:spPr/>
        <p:txBody>
          <a:bodyPr/>
          <a:lstStyle/>
          <a:p>
            <a:fld id="{D77C6FDC-5318-4E07-A8FD-C18A255DD5F1}" type="slidenum">
              <a:rPr lang="en-US" smtClean="0"/>
              <a:pPr/>
              <a:t>13</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98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8818"/>
          </a:xfrm>
        </p:spPr>
        <p:txBody>
          <a:bodyPr>
            <a:normAutofit/>
          </a:bodyPr>
          <a:lstStyle/>
          <a:p>
            <a:pPr algn="ctr"/>
            <a:r>
              <a:rPr lang="en-US" dirty="0" smtClean="0">
                <a:cs typeface="Arial" panose="020B0604020202020204" pitchFamily="34" charset="0"/>
              </a:rPr>
              <a:t>TALKING TO NSC 2017 CANDIDATES DIRECTLY</a:t>
            </a:r>
            <a:endParaRPr lang="en-US" dirty="0">
              <a:cs typeface="Arial" panose="020B0604020202020204" pitchFamily="34" charset="0"/>
            </a:endParaRPr>
          </a:p>
        </p:txBody>
      </p:sp>
      <p:sp>
        <p:nvSpPr>
          <p:cNvPr id="3" name="Content Placeholder 2"/>
          <p:cNvSpPr>
            <a:spLocks noGrp="1"/>
          </p:cNvSpPr>
          <p:nvPr>
            <p:ph idx="1"/>
          </p:nvPr>
        </p:nvSpPr>
        <p:spPr>
          <a:xfrm>
            <a:off x="777922" y="1282890"/>
            <a:ext cx="10604311" cy="5404513"/>
          </a:xfrm>
        </p:spPr>
        <p:txBody>
          <a:bodyPr>
            <a:noAutofit/>
          </a:bodyPr>
          <a:lstStyle/>
          <a:p>
            <a:pPr>
              <a:lnSpc>
                <a:spcPct val="150000"/>
              </a:lnSpc>
              <a:spcBef>
                <a:spcPts val="0"/>
              </a:spcBef>
            </a:pPr>
            <a:r>
              <a:rPr lang="en-US" sz="2400" dirty="0" smtClean="0">
                <a:latin typeface="+mj-lt"/>
                <a:cs typeface="Arial" panose="020B0604020202020204" pitchFamily="34" charset="0"/>
              </a:rPr>
              <a:t>Contributed </a:t>
            </a:r>
            <a:r>
              <a:rPr lang="en-US" sz="2400" dirty="0">
                <a:latin typeface="+mj-lt"/>
                <a:cs typeface="Arial" panose="020B0604020202020204" pitchFamily="34" charset="0"/>
              </a:rPr>
              <a:t>to </a:t>
            </a:r>
            <a:r>
              <a:rPr lang="en-US" sz="2400" dirty="0" smtClean="0">
                <a:latin typeface="+mj-lt"/>
                <a:cs typeface="Arial" panose="020B0604020202020204" pitchFamily="34" charset="0"/>
              </a:rPr>
              <a:t>e-Poster </a:t>
            </a:r>
            <a:r>
              <a:rPr lang="en-US" sz="2400" dirty="0">
                <a:latin typeface="+mj-lt"/>
                <a:cs typeface="Arial" panose="020B0604020202020204" pitchFamily="34" charset="0"/>
              </a:rPr>
              <a:t>for advocacy of the live interactive Broadcast to 83 Secondary Schools across the </a:t>
            </a:r>
            <a:r>
              <a:rPr lang="en-US" sz="2400" dirty="0" smtClean="0">
                <a:latin typeface="+mj-lt"/>
                <a:cs typeface="Arial" panose="020B0604020202020204" pitchFamily="34" charset="0"/>
              </a:rPr>
              <a:t>Province; </a:t>
            </a:r>
          </a:p>
          <a:p>
            <a:pPr>
              <a:lnSpc>
                <a:spcPct val="150000"/>
              </a:lnSpc>
              <a:spcBef>
                <a:spcPts val="0"/>
              </a:spcBef>
            </a:pPr>
            <a:r>
              <a:rPr lang="en-US" sz="2400" dirty="0" smtClean="0">
                <a:latin typeface="+mj-lt"/>
                <a:cs typeface="Arial" panose="020B0604020202020204" pitchFamily="34" charset="0"/>
              </a:rPr>
              <a:t>Presented </a:t>
            </a:r>
            <a:r>
              <a:rPr lang="en-US" sz="2400" dirty="0">
                <a:latin typeface="+mj-lt"/>
                <a:cs typeface="Arial" panose="020B0604020202020204" pitchFamily="34" charset="0"/>
              </a:rPr>
              <a:t>on 31 July 2017 for an hour from the Internet </a:t>
            </a:r>
            <a:r>
              <a:rPr lang="en-US" sz="2400" dirty="0" smtClean="0">
                <a:latin typeface="+mj-lt"/>
                <a:cs typeface="Arial" panose="020B0604020202020204" pitchFamily="34" charset="0"/>
              </a:rPr>
              <a:t>Broadcast </a:t>
            </a:r>
            <a:r>
              <a:rPr lang="en-US" sz="2400" dirty="0">
                <a:latin typeface="+mj-lt"/>
                <a:cs typeface="Arial" panose="020B0604020202020204" pitchFamily="34" charset="0"/>
              </a:rPr>
              <a:t>Project (IBP) Studio, Ideas Lab, UFS South </a:t>
            </a:r>
            <a:r>
              <a:rPr lang="en-US" sz="2400" dirty="0" smtClean="0">
                <a:latin typeface="+mj-lt"/>
                <a:cs typeface="Arial" panose="020B0604020202020204" pitchFamily="34" charset="0"/>
              </a:rPr>
              <a:t>Campus;</a:t>
            </a:r>
          </a:p>
          <a:p>
            <a:pPr>
              <a:lnSpc>
                <a:spcPct val="150000"/>
              </a:lnSpc>
              <a:spcBef>
                <a:spcPts val="0"/>
              </a:spcBef>
            </a:pPr>
            <a:r>
              <a:rPr lang="en-US" sz="2400" dirty="0" smtClean="0">
                <a:latin typeface="+mj-lt"/>
                <a:cs typeface="Arial" panose="020B0604020202020204" pitchFamily="34" charset="0"/>
              </a:rPr>
              <a:t>Recorded </a:t>
            </a:r>
            <a:r>
              <a:rPr lang="en-US" sz="2400" dirty="0">
                <a:latin typeface="+mj-lt"/>
                <a:cs typeface="Arial" panose="020B0604020202020204" pitchFamily="34" charset="0"/>
              </a:rPr>
              <a:t>the Presentation </a:t>
            </a:r>
            <a:r>
              <a:rPr lang="en-US" sz="2400" i="1" dirty="0">
                <a:latin typeface="+mj-lt"/>
                <a:cs typeface="Arial" panose="020B0604020202020204" pitchFamily="34" charset="0"/>
              </a:rPr>
              <a:t>“Talking to NSC 2017 Candidates Directly</a:t>
            </a:r>
            <a:r>
              <a:rPr lang="en-US" sz="2400" i="1" dirty="0" smtClean="0">
                <a:latin typeface="+mj-lt"/>
                <a:cs typeface="Arial" panose="020B0604020202020204" pitchFamily="34" charset="0"/>
              </a:rPr>
              <a:t>”, </a:t>
            </a:r>
            <a:r>
              <a:rPr lang="en-US" sz="2400" dirty="0" smtClean="0">
                <a:latin typeface="+mj-lt"/>
                <a:cs typeface="Arial" panose="020B0604020202020204" pitchFamily="34" charset="0"/>
              </a:rPr>
              <a:t>also for distribution of DVDs to </a:t>
            </a:r>
            <a:r>
              <a:rPr lang="en-US" sz="2400" dirty="0">
                <a:latin typeface="+mj-lt"/>
                <a:cs typeface="Arial" panose="020B0604020202020204" pitchFamily="34" charset="0"/>
              </a:rPr>
              <a:t>Provincial and District Examinations and Assessment Officials and </a:t>
            </a:r>
            <a:r>
              <a:rPr lang="en-US" sz="2400" dirty="0" smtClean="0">
                <a:latin typeface="+mj-lt"/>
                <a:cs typeface="Arial" panose="020B0604020202020204" pitchFamily="34" charset="0"/>
              </a:rPr>
              <a:t>PSLA/QLTC Forums; </a:t>
            </a:r>
          </a:p>
          <a:p>
            <a:pPr>
              <a:lnSpc>
                <a:spcPct val="150000"/>
              </a:lnSpc>
              <a:spcBef>
                <a:spcPts val="0"/>
              </a:spcBef>
            </a:pPr>
            <a:r>
              <a:rPr lang="en-US" sz="2400" dirty="0" smtClean="0">
                <a:latin typeface="+mj-lt"/>
                <a:cs typeface="Arial" panose="020B0604020202020204" pitchFamily="34" charset="0"/>
              </a:rPr>
              <a:t>To present Talk to Clusters of Schools, targeting </a:t>
            </a:r>
            <a:r>
              <a:rPr lang="en-US" sz="2400" dirty="0" err="1" smtClean="0">
                <a:latin typeface="+mj-lt"/>
                <a:cs typeface="Arial" panose="020B0604020202020204" pitchFamily="34" charset="0"/>
              </a:rPr>
              <a:t>Botshabelo</a:t>
            </a:r>
            <a:r>
              <a:rPr lang="en-US" sz="2400" dirty="0" smtClean="0">
                <a:latin typeface="+mj-lt"/>
                <a:cs typeface="Arial" panose="020B0604020202020204" pitchFamily="34" charset="0"/>
              </a:rPr>
              <a:t> and </a:t>
            </a:r>
            <a:r>
              <a:rPr lang="en-US" sz="2400" dirty="0" err="1" smtClean="0">
                <a:latin typeface="+mj-lt"/>
                <a:cs typeface="Arial" panose="020B0604020202020204" pitchFamily="34" charset="0"/>
              </a:rPr>
              <a:t>Mangaung</a:t>
            </a:r>
            <a:r>
              <a:rPr lang="en-US" sz="2400" dirty="0" smtClean="0">
                <a:latin typeface="+mj-lt"/>
                <a:cs typeface="Arial" panose="020B0604020202020204" pitchFamily="34" charset="0"/>
              </a:rPr>
              <a:t> in Motheo District, during </a:t>
            </a:r>
            <a:r>
              <a:rPr lang="en-US" sz="2400" dirty="0">
                <a:latin typeface="+mj-lt"/>
                <a:cs typeface="Arial" panose="020B0604020202020204" pitchFamily="34" charset="0"/>
              </a:rPr>
              <a:t>August 2017. </a:t>
            </a:r>
          </a:p>
        </p:txBody>
      </p:sp>
      <p:sp>
        <p:nvSpPr>
          <p:cNvPr id="4" name="Slide Number Placeholder 3"/>
          <p:cNvSpPr>
            <a:spLocks noGrp="1"/>
          </p:cNvSpPr>
          <p:nvPr>
            <p:ph type="sldNum" sz="quarter" idx="12"/>
          </p:nvPr>
        </p:nvSpPr>
        <p:spPr/>
        <p:txBody>
          <a:bodyPr/>
          <a:lstStyle/>
          <a:p>
            <a:fld id="{D77C6FDC-5318-4E07-A8FD-C18A255DD5F1}" type="slidenum">
              <a:rPr lang="en-US" smtClean="0"/>
              <a:pPr/>
              <a:t>14</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27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defRPr/>
            </a:pPr>
            <a:r>
              <a:rPr lang="en-US" b="1" dirty="0" smtClean="0"/>
              <a:t>THE 2017 END-OF-YEAR EXAMINATIONS TIMETABLES</a:t>
            </a:r>
            <a:endParaRPr lang="en-ZA" altLang="en-US" sz="2800" b="1" kern="0" dirty="0"/>
          </a:p>
        </p:txBody>
      </p:sp>
      <p:sp>
        <p:nvSpPr>
          <p:cNvPr id="3" name="Content Placeholder 2"/>
          <p:cNvSpPr>
            <a:spLocks noGrp="1"/>
          </p:cNvSpPr>
          <p:nvPr>
            <p:ph idx="1"/>
          </p:nvPr>
        </p:nvSpPr>
        <p:spPr>
          <a:xfrm>
            <a:off x="838200" y="1325563"/>
            <a:ext cx="10515600" cy="4851400"/>
          </a:xfrm>
        </p:spPr>
        <p:txBody>
          <a:bodyPr>
            <a:normAutofit/>
          </a:bodyPr>
          <a:lstStyle/>
          <a:p>
            <a:r>
              <a:rPr lang="en-US" dirty="0" smtClean="0"/>
              <a:t>The LO CAT will be written on 8 September 2017</a:t>
            </a:r>
          </a:p>
          <a:p>
            <a:endParaRPr lang="en-US" dirty="0" smtClean="0"/>
          </a:p>
          <a:p>
            <a:endParaRPr lang="en-US" dirty="0" smtClean="0"/>
          </a:p>
          <a:p>
            <a:r>
              <a:rPr lang="en-US" dirty="0" smtClean="0"/>
              <a:t>The NSC 2017 Preparatory Examinations Timetable</a:t>
            </a:r>
          </a:p>
          <a:p>
            <a:endParaRPr lang="en-US" dirty="0" smtClean="0"/>
          </a:p>
          <a:p>
            <a:endParaRPr lang="en-US" dirty="0" smtClean="0"/>
          </a:p>
          <a:p>
            <a:r>
              <a:rPr lang="en-US" dirty="0" smtClean="0"/>
              <a:t>The NSC Examinations Timetable</a:t>
            </a:r>
          </a:p>
          <a:p>
            <a:pPr>
              <a:buNone/>
            </a:pPr>
            <a:endParaRPr lang="en-US" dirty="0">
              <a:latin typeface="+mj-lt"/>
            </a:endParaRPr>
          </a:p>
        </p:txBody>
      </p:sp>
      <p:sp>
        <p:nvSpPr>
          <p:cNvPr id="4" name="Slide Number Placeholder 3"/>
          <p:cNvSpPr>
            <a:spLocks noGrp="1"/>
          </p:cNvSpPr>
          <p:nvPr>
            <p:ph type="sldNum" sz="quarter" idx="12"/>
          </p:nvPr>
        </p:nvSpPr>
        <p:spPr/>
        <p:txBody>
          <a:bodyPr/>
          <a:lstStyle/>
          <a:p>
            <a:fld id="{D77C6FDC-5318-4E07-A8FD-C18A255DD5F1}" type="slidenum">
              <a:rPr lang="en-US" smtClean="0"/>
              <a:pPr/>
              <a:t>15</a:t>
            </a:fld>
            <a:endParaRPr lang="en-US"/>
          </a:p>
        </p:txBody>
      </p:sp>
      <p:pic>
        <p:nvPicPr>
          <p:cNvPr id="5" name="Picture 4"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1887122142"/>
              </p:ext>
            </p:extLst>
          </p:nvPr>
        </p:nvGraphicFramePr>
        <p:xfrm>
          <a:off x="1233055" y="5050559"/>
          <a:ext cx="914400" cy="771525"/>
        </p:xfrm>
        <a:graphic>
          <a:graphicData uri="http://schemas.openxmlformats.org/presentationml/2006/ole">
            <mc:AlternateContent xmlns:mc="http://schemas.openxmlformats.org/markup-compatibility/2006">
              <mc:Choice xmlns:v="urn:schemas-microsoft-com:vml" Requires="v">
                <p:oleObj spid="_x0000_s2060" name="Acrobat Document" showAsIcon="1" r:id="rId4" imgW="914400" imgH="771480" progId="AcroExch.Document.7">
                  <p:embed/>
                </p:oleObj>
              </mc:Choice>
              <mc:Fallback>
                <p:oleObj name="Acrobat Document" showAsIcon="1" r:id="rId4" imgW="914400" imgH="771480" progId="AcroExch.Document.7">
                  <p:embed/>
                  <p:pic>
                    <p:nvPicPr>
                      <p:cNvPr id="0" name="Picture 2"/>
                      <p:cNvPicPr>
                        <a:picLocks noChangeAspect="1" noChangeArrowheads="1"/>
                      </p:cNvPicPr>
                      <p:nvPr/>
                    </p:nvPicPr>
                    <p:blipFill>
                      <a:blip r:embed="rId5"/>
                      <a:srcRect/>
                      <a:stretch>
                        <a:fillRect/>
                      </a:stretch>
                    </p:blipFill>
                    <p:spPr bwMode="auto">
                      <a:xfrm>
                        <a:off x="1233055" y="5050559"/>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69789692"/>
              </p:ext>
            </p:extLst>
          </p:nvPr>
        </p:nvGraphicFramePr>
        <p:xfrm>
          <a:off x="1094510" y="3401869"/>
          <a:ext cx="914400" cy="771525"/>
        </p:xfrm>
        <a:graphic>
          <a:graphicData uri="http://schemas.openxmlformats.org/presentationml/2006/ole">
            <mc:AlternateContent xmlns:mc="http://schemas.openxmlformats.org/markup-compatibility/2006">
              <mc:Choice xmlns:v="urn:schemas-microsoft-com:vml" Requires="v">
                <p:oleObj spid="_x0000_s2061" name="Acrobat Document" showAsIcon="1" r:id="rId6" imgW="914400" imgH="771480" progId="AcroExch.Document.7">
                  <p:embed/>
                </p:oleObj>
              </mc:Choice>
              <mc:Fallback>
                <p:oleObj name="Acrobat Document" showAsIcon="1" r:id="rId6" imgW="914400" imgH="771480" progId="AcroExch.Document.7">
                  <p:embed/>
                  <p:pic>
                    <p:nvPicPr>
                      <p:cNvPr id="0" name="Picture 3"/>
                      <p:cNvPicPr>
                        <a:picLocks noChangeAspect="1" noChangeArrowheads="1"/>
                      </p:cNvPicPr>
                      <p:nvPr/>
                    </p:nvPicPr>
                    <p:blipFill>
                      <a:blip r:embed="rId7"/>
                      <a:srcRect/>
                      <a:stretch>
                        <a:fillRect/>
                      </a:stretch>
                    </p:blipFill>
                    <p:spPr bwMode="auto">
                      <a:xfrm>
                        <a:off x="1094510" y="3401869"/>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820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defRPr/>
            </a:pPr>
            <a:r>
              <a:rPr lang="en-ZA" b="1" dirty="0" smtClean="0"/>
              <a:t>MARKING ARRANGEMENTS</a:t>
            </a:r>
            <a:endParaRPr lang="en-ZA" altLang="en-US" sz="2800" b="1" kern="0" dirty="0"/>
          </a:p>
        </p:txBody>
      </p:sp>
      <p:sp>
        <p:nvSpPr>
          <p:cNvPr id="3" name="Content Placeholder 2"/>
          <p:cNvSpPr>
            <a:spLocks noGrp="1"/>
          </p:cNvSpPr>
          <p:nvPr>
            <p:ph idx="1"/>
          </p:nvPr>
        </p:nvSpPr>
        <p:spPr>
          <a:xfrm>
            <a:off x="838200" y="1325563"/>
            <a:ext cx="10515600" cy="4851400"/>
          </a:xfrm>
        </p:spPr>
        <p:txBody>
          <a:bodyPr>
            <a:normAutofit fontScale="92500" lnSpcReduction="10000"/>
          </a:bodyPr>
          <a:lstStyle/>
          <a:p>
            <a:r>
              <a:rPr lang="en-US" dirty="0" smtClean="0">
                <a:latin typeface="+mj-lt"/>
              </a:rPr>
              <a:t>Marking will commence on 4 to 15 December 2017.</a:t>
            </a:r>
          </a:p>
          <a:p>
            <a:r>
              <a:rPr lang="en-US" dirty="0" smtClean="0">
                <a:latin typeface="+mj-lt"/>
              </a:rPr>
              <a:t>The bid committee approved schools to serve as marking centers for:</a:t>
            </a:r>
          </a:p>
          <a:p>
            <a:pPr>
              <a:buNone/>
            </a:pPr>
            <a:r>
              <a:rPr lang="en-US" dirty="0" smtClean="0">
                <a:latin typeface="+mj-lt"/>
              </a:rPr>
              <a:t>	- NSC December 2017(16 </a:t>
            </a:r>
            <a:r>
              <a:rPr lang="en-US" dirty="0" err="1" smtClean="0">
                <a:latin typeface="+mj-lt"/>
              </a:rPr>
              <a:t>centres</a:t>
            </a:r>
            <a:r>
              <a:rPr lang="en-US" dirty="0" smtClean="0">
                <a:latin typeface="+mj-lt"/>
              </a:rPr>
              <a:t>) and GETC: ABET L4 (1 centre)</a:t>
            </a:r>
          </a:p>
          <a:p>
            <a:pPr>
              <a:buNone/>
            </a:pPr>
            <a:r>
              <a:rPr lang="en-US" dirty="0" smtClean="0">
                <a:latin typeface="+mj-lt"/>
              </a:rPr>
              <a:t>	- NSC re-mark 2018 (1 centre) and Supplementary 2018 (1 centre)</a:t>
            </a:r>
          </a:p>
          <a:p>
            <a:r>
              <a:rPr lang="en-ZA" dirty="0" smtClean="0">
                <a:latin typeface="+mj-lt"/>
              </a:rPr>
              <a:t>Internal Moderators and Chief Markers appointed for 2017 to 2021.</a:t>
            </a:r>
          </a:p>
          <a:p>
            <a:r>
              <a:rPr lang="en-ZA" dirty="0" smtClean="0">
                <a:latin typeface="+mj-lt"/>
              </a:rPr>
              <a:t>Selection of NSC Markers for December 2017 took place on 15 August.</a:t>
            </a:r>
          </a:p>
          <a:p>
            <a:r>
              <a:rPr lang="en-US" dirty="0" smtClean="0">
                <a:latin typeface="+mj-lt"/>
              </a:rPr>
              <a:t>NSC 2017 results will be released on 4 January 2018 and PEDs’ results on Friday, 5 January 2017. </a:t>
            </a:r>
          </a:p>
          <a:p>
            <a:r>
              <a:rPr lang="en-US" dirty="0" smtClean="0">
                <a:latin typeface="+mj-lt"/>
              </a:rPr>
              <a:t>19 January 2018: Closing date for re-marking applications.</a:t>
            </a:r>
          </a:p>
          <a:p>
            <a:r>
              <a:rPr lang="en-US" dirty="0" smtClean="0">
                <a:latin typeface="+mj-lt"/>
              </a:rPr>
              <a:t>31 January to 4 February 2018: Remarking.</a:t>
            </a:r>
          </a:p>
          <a:p>
            <a:r>
              <a:rPr lang="en-US" dirty="0" smtClean="0">
                <a:latin typeface="+mj-lt"/>
              </a:rPr>
              <a:t>17 February 2018; Re-marking results ready.</a:t>
            </a:r>
            <a:endParaRPr lang="en-ZA" dirty="0" smtClean="0">
              <a:latin typeface="+mj-lt"/>
            </a:endParaRPr>
          </a:p>
          <a:p>
            <a:pPr>
              <a:buNone/>
            </a:pPr>
            <a:endParaRPr lang="en-US" dirty="0">
              <a:latin typeface="+mj-lt"/>
            </a:endParaRPr>
          </a:p>
        </p:txBody>
      </p:sp>
      <p:sp>
        <p:nvSpPr>
          <p:cNvPr id="4" name="Slide Number Placeholder 3"/>
          <p:cNvSpPr>
            <a:spLocks noGrp="1"/>
          </p:cNvSpPr>
          <p:nvPr>
            <p:ph type="sldNum" sz="quarter" idx="12"/>
          </p:nvPr>
        </p:nvSpPr>
        <p:spPr/>
        <p:txBody>
          <a:bodyPr/>
          <a:lstStyle/>
          <a:p>
            <a:fld id="{D77C6FDC-5318-4E07-A8FD-C18A255DD5F1}" type="slidenum">
              <a:rPr lang="en-US" smtClean="0"/>
              <a:pPr/>
              <a:t>16</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2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defRPr/>
            </a:pPr>
            <a:r>
              <a:rPr lang="en-US" b="1" dirty="0" smtClean="0"/>
              <a:t>RECONFIGURATION OF THE EXAM SYSTEM</a:t>
            </a:r>
            <a:endParaRPr lang="en-ZA" altLang="en-US" sz="2800" b="1" kern="0" dirty="0"/>
          </a:p>
        </p:txBody>
      </p:sp>
      <p:sp>
        <p:nvSpPr>
          <p:cNvPr id="4" name="Slide Number Placeholder 3"/>
          <p:cNvSpPr>
            <a:spLocks noGrp="1"/>
          </p:cNvSpPr>
          <p:nvPr>
            <p:ph type="sldNum" sz="quarter" idx="12"/>
          </p:nvPr>
        </p:nvSpPr>
        <p:spPr/>
        <p:txBody>
          <a:bodyPr/>
          <a:lstStyle/>
          <a:p>
            <a:fld id="{D77C6FDC-5318-4E07-A8FD-C18A255DD5F1}" type="slidenum">
              <a:rPr lang="en-US" smtClean="0"/>
              <a:pPr/>
              <a:t>17</a:t>
            </a:fld>
            <a:endParaRPr lang="en-US"/>
          </a:p>
        </p:txBody>
      </p:sp>
      <p:pic>
        <p:nvPicPr>
          <p:cNvPr id="5" name="Picture 4"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hlinkClick r:id="" action="ppaction://ole?verb=0"/>
          </p:cNvPr>
          <p:cNvGraphicFramePr>
            <a:graphicFrameLocks noGrp="1" noChangeAspect="1"/>
          </p:cNvGraphicFramePr>
          <p:nvPr>
            <p:ph idx="1"/>
            <p:extLst>
              <p:ext uri="{D42A27DB-BD31-4B8C-83A1-F6EECF244321}">
                <p14:modId xmlns:p14="http://schemas.microsoft.com/office/powerpoint/2010/main" val="3887881430"/>
              </p:ext>
            </p:extLst>
          </p:nvPr>
        </p:nvGraphicFramePr>
        <p:xfrm>
          <a:off x="5638800" y="3365500"/>
          <a:ext cx="914400" cy="771525"/>
        </p:xfrm>
        <a:graphic>
          <a:graphicData uri="http://schemas.openxmlformats.org/presentationml/2006/ole">
            <mc:AlternateContent xmlns:mc="http://schemas.openxmlformats.org/markup-compatibility/2006">
              <mc:Choice xmlns:v="urn:schemas-microsoft-com:vml" Requires="v">
                <p:oleObj spid="_x0000_s3078" name="Presentation" showAsIcon="1" r:id="rId4" imgW="914400" imgH="771480" progId="PowerPoint.Show.8">
                  <p:embed/>
                </p:oleObj>
              </mc:Choice>
              <mc:Fallback>
                <p:oleObj name="Presentation" showAsIcon="1" r:id="rId4" imgW="914400" imgH="771480" progId="PowerPoint.Show.8">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3655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820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WELL DONE! FUNCTION</a:t>
            </a:r>
            <a:endParaRPr lang="en-US" dirty="0"/>
          </a:p>
        </p:txBody>
      </p:sp>
      <p:sp>
        <p:nvSpPr>
          <p:cNvPr id="3" name="Content Placeholder 2"/>
          <p:cNvSpPr>
            <a:spLocks noGrp="1"/>
          </p:cNvSpPr>
          <p:nvPr>
            <p:ph idx="1"/>
          </p:nvPr>
        </p:nvSpPr>
        <p:spPr/>
        <p:txBody>
          <a:bodyPr/>
          <a:lstStyle/>
          <a:p>
            <a:r>
              <a:rPr lang="en-US" dirty="0" smtClean="0"/>
              <a:t>A DVD </a:t>
            </a:r>
            <a:r>
              <a:rPr lang="en-US" dirty="0"/>
              <a:t>of the 2016 Well Done! Function held on 05 January 2017 </a:t>
            </a:r>
            <a:r>
              <a:rPr lang="en-US" dirty="0" smtClean="0"/>
              <a:t>will </a:t>
            </a:r>
            <a:r>
              <a:rPr lang="en-US" dirty="0"/>
              <a:t>be </a:t>
            </a:r>
            <a:r>
              <a:rPr lang="en-US" dirty="0" smtClean="0"/>
              <a:t>provided to each school, to be viewed by </a:t>
            </a:r>
            <a:r>
              <a:rPr lang="en-US" dirty="0"/>
              <a:t>Grades 11 and 12 learners as a preview of the event to come</a:t>
            </a:r>
            <a:r>
              <a:rPr lang="en-US" dirty="0" smtClean="0"/>
              <a:t>.</a:t>
            </a:r>
          </a:p>
          <a:p>
            <a:endParaRPr lang="en-US" dirty="0" smtClean="0"/>
          </a:p>
          <a:p>
            <a:r>
              <a:rPr lang="en-US" dirty="0" smtClean="0"/>
              <a:t>The </a:t>
            </a:r>
            <a:r>
              <a:rPr lang="en-US" dirty="0"/>
              <a:t>event for the class of 2017 will be held on </a:t>
            </a:r>
            <a:r>
              <a:rPr lang="en-US" b="1" dirty="0" smtClean="0"/>
              <a:t>Friday</a:t>
            </a:r>
            <a:r>
              <a:rPr lang="en-US" b="1" dirty="0"/>
              <a:t>, 5 January 2018</a:t>
            </a:r>
            <a:r>
              <a:rPr lang="en-US" dirty="0"/>
              <a:t>, at the </a:t>
            </a:r>
            <a:r>
              <a:rPr lang="en-US" dirty="0" err="1"/>
              <a:t>Boet</a:t>
            </a:r>
            <a:r>
              <a:rPr lang="en-US" dirty="0"/>
              <a:t> </a:t>
            </a:r>
            <a:r>
              <a:rPr lang="en-US" dirty="0" err="1"/>
              <a:t>Troskie</a:t>
            </a:r>
            <a:r>
              <a:rPr lang="en-US" dirty="0"/>
              <a:t> Hall of the Central University of Technology in Bloemfontein.</a:t>
            </a:r>
          </a:p>
          <a:p>
            <a:endParaRPr lang="en-US" dirty="0"/>
          </a:p>
        </p:txBody>
      </p:sp>
      <p:sp>
        <p:nvSpPr>
          <p:cNvPr id="4" name="Slide Number Placeholder 3"/>
          <p:cNvSpPr>
            <a:spLocks noGrp="1"/>
          </p:cNvSpPr>
          <p:nvPr>
            <p:ph type="sldNum" sz="quarter" idx="12"/>
          </p:nvPr>
        </p:nvSpPr>
        <p:spPr/>
        <p:txBody>
          <a:bodyPr/>
          <a:lstStyle/>
          <a:p>
            <a:fld id="{D77C6FDC-5318-4E07-A8FD-C18A255DD5F1}" type="slidenum">
              <a:rPr lang="en-US" smtClean="0"/>
              <a:pPr/>
              <a:t>18</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exams irregularities</a:t>
            </a:r>
            <a:endParaRPr lang="en-US" dirty="0"/>
          </a:p>
        </p:txBody>
      </p:sp>
      <p:sp>
        <p:nvSpPr>
          <p:cNvPr id="3" name="Content Placeholder 2"/>
          <p:cNvSpPr>
            <a:spLocks noGrp="1"/>
          </p:cNvSpPr>
          <p:nvPr>
            <p:ph idx="1"/>
          </p:nvPr>
        </p:nvSpPr>
        <p:spPr/>
        <p:txBody>
          <a:bodyPr/>
          <a:lstStyle/>
          <a:p>
            <a:r>
              <a:rPr lang="en-US" dirty="0" smtClean="0"/>
              <a:t>NSC November / December 2016</a:t>
            </a:r>
            <a:endParaRPr lang="en-US" dirty="0"/>
          </a:p>
          <a:p>
            <a:endParaRPr lang="en-US" dirty="0"/>
          </a:p>
        </p:txBody>
      </p:sp>
      <p:sp>
        <p:nvSpPr>
          <p:cNvPr id="4" name="Slide Number Placeholder 3"/>
          <p:cNvSpPr>
            <a:spLocks noGrp="1"/>
          </p:cNvSpPr>
          <p:nvPr>
            <p:ph type="sldNum" sz="quarter" idx="12"/>
          </p:nvPr>
        </p:nvSpPr>
        <p:spPr/>
        <p:txBody>
          <a:bodyPr/>
          <a:lstStyle/>
          <a:p>
            <a:fld id="{D77C6FDC-5318-4E07-A8FD-C18A255DD5F1}" type="slidenum">
              <a:rPr lang="en-US" smtClean="0"/>
              <a:pPr/>
              <a:t>19</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937490" y="2382210"/>
          <a:ext cx="9342582" cy="3505200"/>
        </p:xfrm>
        <a:graphic>
          <a:graphicData uri="http://schemas.openxmlformats.org/drawingml/2006/table">
            <a:tbl>
              <a:tblPr firstRow="1" bandRow="1">
                <a:tableStyleId>{5C22544A-7EE6-4342-B048-85BDC9FD1C3A}</a:tableStyleId>
              </a:tblPr>
              <a:tblGrid>
                <a:gridCol w="4671291">
                  <a:extLst>
                    <a:ext uri="{9D8B030D-6E8A-4147-A177-3AD203B41FA5}">
                      <a16:colId xmlns:a16="http://schemas.microsoft.com/office/drawing/2014/main" val="20000"/>
                    </a:ext>
                  </a:extLst>
                </a:gridCol>
                <a:gridCol w="4671291">
                  <a:extLst>
                    <a:ext uri="{9D8B030D-6E8A-4147-A177-3AD203B41FA5}">
                      <a16:colId xmlns:a16="http://schemas.microsoft.com/office/drawing/2014/main" val="20001"/>
                    </a:ext>
                  </a:extLst>
                </a:gridCol>
              </a:tblGrid>
              <a:tr h="433876">
                <a:tc>
                  <a:txBody>
                    <a:bodyPr/>
                    <a:lstStyle/>
                    <a:p>
                      <a:r>
                        <a:rPr lang="en-ZA" sz="3200" kern="1200" dirty="0" smtClean="0">
                          <a:solidFill>
                            <a:schemeClr val="tx1"/>
                          </a:solidFill>
                          <a:latin typeface="+mn-lt"/>
                          <a:ea typeface="+mn-ea"/>
                          <a:cs typeface="+mn-cs"/>
                        </a:rPr>
                        <a:t>Administrative</a:t>
                      </a:r>
                    </a:p>
                  </a:txBody>
                  <a:tcPr/>
                </a:tc>
                <a:tc>
                  <a:txBody>
                    <a:bodyPr/>
                    <a:lstStyle/>
                    <a:p>
                      <a:r>
                        <a:rPr lang="en-ZA" sz="3200" kern="1200" dirty="0" smtClean="0">
                          <a:solidFill>
                            <a:schemeClr val="tx1"/>
                          </a:solidFill>
                          <a:latin typeface="+mn-lt"/>
                          <a:ea typeface="+mn-ea"/>
                          <a:cs typeface="+mn-cs"/>
                        </a:rPr>
                        <a:t>Serious</a:t>
                      </a:r>
                    </a:p>
                  </a:txBody>
                  <a:tcPr/>
                </a:tc>
                <a:extLst>
                  <a:ext uri="{0D108BD9-81ED-4DB2-BD59-A6C34878D82A}">
                    <a16:rowId xmlns:a16="http://schemas.microsoft.com/office/drawing/2014/main" val="10000"/>
                  </a:ext>
                </a:extLst>
              </a:tr>
              <a:tr h="748881">
                <a:tc>
                  <a:txBody>
                    <a:bodyPr/>
                    <a:lstStyle/>
                    <a:p>
                      <a:r>
                        <a:rPr lang="en-ZA" sz="2800" dirty="0" smtClean="0"/>
                        <a:t>Unregistered candidates</a:t>
                      </a:r>
                      <a:endParaRPr lang="en-ZA" sz="2800" dirty="0"/>
                    </a:p>
                  </a:txBody>
                  <a:tcPr/>
                </a:tc>
                <a:tc>
                  <a:txBody>
                    <a:bodyPr/>
                    <a:lstStyle/>
                    <a:p>
                      <a:r>
                        <a:rPr lang="en-ZA" sz="2800" dirty="0" smtClean="0"/>
                        <a:t>Crib notes/ unauthorised</a:t>
                      </a:r>
                      <a:r>
                        <a:rPr lang="en-ZA" sz="2800" baseline="0" dirty="0" smtClean="0"/>
                        <a:t> materials (Cell phone)</a:t>
                      </a:r>
                      <a:endParaRPr lang="en-ZA" sz="2800" dirty="0"/>
                    </a:p>
                  </a:txBody>
                  <a:tcPr/>
                </a:tc>
                <a:extLst>
                  <a:ext uri="{0D108BD9-81ED-4DB2-BD59-A6C34878D82A}">
                    <a16:rowId xmlns:a16="http://schemas.microsoft.com/office/drawing/2014/main" val="10001"/>
                  </a:ext>
                </a:extLst>
              </a:tr>
              <a:tr h="433876">
                <a:tc>
                  <a:txBody>
                    <a:bodyPr/>
                    <a:lstStyle/>
                    <a:p>
                      <a:r>
                        <a:rPr lang="en-ZA" sz="2800" dirty="0" smtClean="0"/>
                        <a:t>Incorrect exam number</a:t>
                      </a:r>
                      <a:endParaRPr lang="en-ZA" sz="2800" dirty="0"/>
                    </a:p>
                  </a:txBody>
                  <a:tcPr/>
                </a:tc>
                <a:tc>
                  <a:txBody>
                    <a:bodyPr/>
                    <a:lstStyle/>
                    <a:p>
                      <a:r>
                        <a:rPr lang="en-ZA" sz="2800" dirty="0" smtClean="0"/>
                        <a:t>Different handwritings</a:t>
                      </a:r>
                      <a:endParaRPr lang="en-ZA" sz="2800" dirty="0"/>
                    </a:p>
                  </a:txBody>
                  <a:tcPr/>
                </a:tc>
                <a:extLst>
                  <a:ext uri="{0D108BD9-81ED-4DB2-BD59-A6C34878D82A}">
                    <a16:rowId xmlns:a16="http://schemas.microsoft.com/office/drawing/2014/main" val="10002"/>
                  </a:ext>
                </a:extLst>
              </a:tr>
              <a:tr h="748881">
                <a:tc>
                  <a:txBody>
                    <a:bodyPr/>
                    <a:lstStyle/>
                    <a:p>
                      <a:r>
                        <a:rPr lang="en-ZA" sz="2800" dirty="0" smtClean="0"/>
                        <a:t>Computer related problems</a:t>
                      </a:r>
                      <a:endParaRPr lang="en-ZA" sz="2800" dirty="0"/>
                    </a:p>
                  </a:txBody>
                  <a:tcPr/>
                </a:tc>
                <a:tc>
                  <a:txBody>
                    <a:bodyPr/>
                    <a:lstStyle/>
                    <a:p>
                      <a:r>
                        <a:rPr lang="en-ZA" sz="2800" dirty="0" smtClean="0"/>
                        <a:t>Assistance from fellow candidates</a:t>
                      </a:r>
                      <a:endParaRPr lang="en-ZA" sz="2800" dirty="0"/>
                    </a:p>
                  </a:txBody>
                  <a:tcPr/>
                </a:tc>
                <a:extLst>
                  <a:ext uri="{0D108BD9-81ED-4DB2-BD59-A6C34878D82A}">
                    <a16:rowId xmlns:a16="http://schemas.microsoft.com/office/drawing/2014/main" val="10003"/>
                  </a:ext>
                </a:extLst>
              </a:tr>
              <a:tr h="433876">
                <a:tc>
                  <a:txBody>
                    <a:bodyPr/>
                    <a:lstStyle/>
                    <a:p>
                      <a:r>
                        <a:rPr lang="en-ZA" sz="2800" dirty="0" smtClean="0"/>
                        <a:t>Incorrect</a:t>
                      </a:r>
                      <a:r>
                        <a:rPr lang="en-ZA" sz="2800" baseline="0" dirty="0" smtClean="0"/>
                        <a:t> subject level</a:t>
                      </a:r>
                      <a:endParaRPr lang="en-ZA" sz="2800" dirty="0"/>
                    </a:p>
                  </a:txBody>
                  <a:tcPr/>
                </a:tc>
                <a:tc>
                  <a:txBody>
                    <a:bodyPr/>
                    <a:lstStyle/>
                    <a:p>
                      <a:endParaRPr lang="en-ZA"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46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tabLst>
                <a:tab pos="3590925" algn="l"/>
              </a:tabLst>
            </a:pPr>
            <a:r>
              <a:rPr lang="en-US" dirty="0" smtClean="0"/>
              <a:t>PRESENTATION OUTLINE</a:t>
            </a:r>
            <a:endParaRPr lang="en-US" dirty="0"/>
          </a:p>
        </p:txBody>
      </p:sp>
      <p:sp>
        <p:nvSpPr>
          <p:cNvPr id="3" name="Content Placeholder 2"/>
          <p:cNvSpPr>
            <a:spLocks noGrp="1"/>
          </p:cNvSpPr>
          <p:nvPr>
            <p:ph idx="1"/>
          </p:nvPr>
        </p:nvSpPr>
        <p:spPr>
          <a:xfrm>
            <a:off x="838200" y="1094704"/>
            <a:ext cx="10515600" cy="5082259"/>
          </a:xfrm>
        </p:spPr>
        <p:txBody>
          <a:bodyPr>
            <a:normAutofit fontScale="92500" lnSpcReduction="20000"/>
          </a:bodyPr>
          <a:lstStyle/>
          <a:p>
            <a:r>
              <a:rPr lang="en-US" dirty="0" smtClean="0"/>
              <a:t>Introduction</a:t>
            </a:r>
          </a:p>
          <a:p>
            <a:r>
              <a:rPr lang="en-US" dirty="0" smtClean="0"/>
              <a:t>Registrations for NSC 2017</a:t>
            </a:r>
          </a:p>
          <a:p>
            <a:r>
              <a:rPr lang="en-US" dirty="0"/>
              <a:t>SC(a) online </a:t>
            </a:r>
            <a:r>
              <a:rPr lang="en-US" dirty="0" smtClean="0"/>
              <a:t>Registration</a:t>
            </a:r>
          </a:p>
          <a:p>
            <a:r>
              <a:rPr lang="en-US" dirty="0" smtClean="0"/>
              <a:t>SBA</a:t>
            </a:r>
          </a:p>
          <a:p>
            <a:r>
              <a:rPr lang="en-US" dirty="0" smtClean="0"/>
              <a:t>Commitment by learners to exams</a:t>
            </a:r>
          </a:p>
          <a:p>
            <a:r>
              <a:rPr lang="en-US" dirty="0" smtClean="0"/>
              <a:t>Signing of the Pledge</a:t>
            </a:r>
          </a:p>
          <a:p>
            <a:r>
              <a:rPr lang="en-US" dirty="0" smtClean="0"/>
              <a:t>Talking to Grade 12 learners</a:t>
            </a:r>
          </a:p>
          <a:p>
            <a:r>
              <a:rPr lang="en-US" dirty="0" smtClean="0"/>
              <a:t>2017 Timetables</a:t>
            </a:r>
          </a:p>
          <a:p>
            <a:r>
              <a:rPr lang="en-US" dirty="0" smtClean="0"/>
              <a:t>Marking arrangements</a:t>
            </a:r>
          </a:p>
          <a:p>
            <a:r>
              <a:rPr lang="en-US" dirty="0" smtClean="0"/>
              <a:t>Reconfiguration of exam processes</a:t>
            </a:r>
            <a:endParaRPr lang="en-US" dirty="0"/>
          </a:p>
          <a:p>
            <a:r>
              <a:rPr lang="en-US" dirty="0" smtClean="0"/>
              <a:t>The Well Done! Function</a:t>
            </a:r>
          </a:p>
          <a:p>
            <a:r>
              <a:rPr lang="en-US" dirty="0" smtClean="0"/>
              <a:t>Review of previous exams irregularities</a:t>
            </a:r>
            <a:endParaRPr lang="en-US" dirty="0"/>
          </a:p>
          <a:p>
            <a:endParaRPr lang="en-US" dirty="0" smtClean="0"/>
          </a:p>
          <a:p>
            <a:pPr marL="0" indent="0">
              <a:buNone/>
            </a:pPr>
            <a:endParaRPr lang="en-US" dirty="0"/>
          </a:p>
        </p:txBody>
      </p:sp>
      <p:pic>
        <p:nvPicPr>
          <p:cNvPr id="4" name="Picture 3"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77C6FDC-5318-4E07-A8FD-C18A255DD5F1}" type="slidenum">
              <a:rPr lang="en-US" smtClean="0"/>
              <a:pPr/>
              <a:t>2</a:t>
            </a:fld>
            <a:endParaRPr lang="en-US"/>
          </a:p>
        </p:txBody>
      </p:sp>
    </p:spTree>
    <p:extLst>
      <p:ext uri="{BB962C8B-B14F-4D97-AF65-F5344CB8AC3E}">
        <p14:creationId xmlns:p14="http://schemas.microsoft.com/office/powerpoint/2010/main" val="140945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exams irregularities</a:t>
            </a:r>
            <a:endParaRPr lang="en-US" dirty="0"/>
          </a:p>
        </p:txBody>
      </p:sp>
      <p:sp>
        <p:nvSpPr>
          <p:cNvPr id="3" name="Content Placeholder 2"/>
          <p:cNvSpPr>
            <a:spLocks noGrp="1"/>
          </p:cNvSpPr>
          <p:nvPr>
            <p:ph idx="1"/>
          </p:nvPr>
        </p:nvSpPr>
        <p:spPr/>
        <p:txBody>
          <a:bodyPr/>
          <a:lstStyle/>
          <a:p>
            <a:r>
              <a:rPr lang="en-US" dirty="0" smtClean="0"/>
              <a:t>SC (a) May / July 2017</a:t>
            </a:r>
            <a:endParaRPr lang="en-US" dirty="0"/>
          </a:p>
          <a:p>
            <a:endParaRPr lang="en-US" dirty="0"/>
          </a:p>
        </p:txBody>
      </p:sp>
      <p:sp>
        <p:nvSpPr>
          <p:cNvPr id="4" name="Slide Number Placeholder 3"/>
          <p:cNvSpPr>
            <a:spLocks noGrp="1"/>
          </p:cNvSpPr>
          <p:nvPr>
            <p:ph type="sldNum" sz="quarter" idx="12"/>
          </p:nvPr>
        </p:nvSpPr>
        <p:spPr/>
        <p:txBody>
          <a:bodyPr/>
          <a:lstStyle/>
          <a:p>
            <a:fld id="{D77C6FDC-5318-4E07-A8FD-C18A255DD5F1}" type="slidenum">
              <a:rPr lang="en-US" smtClean="0"/>
              <a:pPr/>
              <a:t>20</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937490" y="2382210"/>
          <a:ext cx="9342582" cy="2560320"/>
        </p:xfrm>
        <a:graphic>
          <a:graphicData uri="http://schemas.openxmlformats.org/drawingml/2006/table">
            <a:tbl>
              <a:tblPr firstRow="1" bandRow="1">
                <a:tableStyleId>{5C22544A-7EE6-4342-B048-85BDC9FD1C3A}</a:tableStyleId>
              </a:tblPr>
              <a:tblGrid>
                <a:gridCol w="4671291">
                  <a:extLst>
                    <a:ext uri="{9D8B030D-6E8A-4147-A177-3AD203B41FA5}">
                      <a16:colId xmlns:a16="http://schemas.microsoft.com/office/drawing/2014/main" val="20000"/>
                    </a:ext>
                  </a:extLst>
                </a:gridCol>
                <a:gridCol w="4671291">
                  <a:extLst>
                    <a:ext uri="{9D8B030D-6E8A-4147-A177-3AD203B41FA5}">
                      <a16:colId xmlns:a16="http://schemas.microsoft.com/office/drawing/2014/main" val="20001"/>
                    </a:ext>
                  </a:extLst>
                </a:gridCol>
              </a:tblGrid>
              <a:tr h="433876">
                <a:tc>
                  <a:txBody>
                    <a:bodyPr/>
                    <a:lstStyle/>
                    <a:p>
                      <a:r>
                        <a:rPr lang="en-ZA" sz="3200" kern="1200" dirty="0" smtClean="0">
                          <a:solidFill>
                            <a:schemeClr val="tx1"/>
                          </a:solidFill>
                          <a:latin typeface="+mn-lt"/>
                          <a:ea typeface="+mn-ea"/>
                          <a:cs typeface="+mn-cs"/>
                        </a:rPr>
                        <a:t>Administrative</a:t>
                      </a:r>
                    </a:p>
                  </a:txBody>
                  <a:tcPr/>
                </a:tc>
                <a:tc>
                  <a:txBody>
                    <a:bodyPr/>
                    <a:lstStyle/>
                    <a:p>
                      <a:r>
                        <a:rPr lang="en-ZA" sz="3200" kern="1200" dirty="0" smtClean="0">
                          <a:solidFill>
                            <a:schemeClr val="tx1"/>
                          </a:solidFill>
                          <a:latin typeface="+mn-lt"/>
                          <a:ea typeface="+mn-ea"/>
                          <a:cs typeface="+mn-cs"/>
                        </a:rPr>
                        <a:t>Serious</a:t>
                      </a:r>
                    </a:p>
                  </a:txBody>
                  <a:tcPr/>
                </a:tc>
                <a:extLst>
                  <a:ext uri="{0D108BD9-81ED-4DB2-BD59-A6C34878D82A}">
                    <a16:rowId xmlns:a16="http://schemas.microsoft.com/office/drawing/2014/main" val="10000"/>
                  </a:ext>
                </a:extLst>
              </a:tr>
              <a:tr h="748881">
                <a:tc>
                  <a:txBody>
                    <a:bodyPr/>
                    <a:lstStyle/>
                    <a:p>
                      <a:r>
                        <a:rPr lang="en-ZA" sz="2800" dirty="0" smtClean="0"/>
                        <a:t>Unregistered candidates</a:t>
                      </a:r>
                      <a:endParaRPr lang="en-ZA" sz="2800" dirty="0"/>
                    </a:p>
                  </a:txBody>
                  <a:tcPr/>
                </a:tc>
                <a:tc>
                  <a:txBody>
                    <a:bodyPr/>
                    <a:lstStyle/>
                    <a:p>
                      <a:r>
                        <a:rPr lang="en-ZA" sz="2800" dirty="0" smtClean="0"/>
                        <a:t>Crib notes/ unauthorised</a:t>
                      </a:r>
                      <a:r>
                        <a:rPr lang="en-ZA" sz="2800" baseline="0" dirty="0" smtClean="0"/>
                        <a:t> materials (Cell phone)</a:t>
                      </a:r>
                      <a:endParaRPr lang="en-ZA" sz="2800" dirty="0"/>
                    </a:p>
                  </a:txBody>
                  <a:tcPr/>
                </a:tc>
                <a:extLst>
                  <a:ext uri="{0D108BD9-81ED-4DB2-BD59-A6C34878D82A}">
                    <a16:rowId xmlns:a16="http://schemas.microsoft.com/office/drawing/2014/main" val="10001"/>
                  </a:ext>
                </a:extLst>
              </a:tr>
              <a:tr h="433876">
                <a:tc>
                  <a:txBody>
                    <a:bodyPr/>
                    <a:lstStyle/>
                    <a:p>
                      <a:r>
                        <a:rPr lang="en-ZA" sz="2800" dirty="0" smtClean="0"/>
                        <a:t>Incorrect exam number</a:t>
                      </a:r>
                      <a:endParaRPr lang="en-ZA" sz="2800" dirty="0"/>
                    </a:p>
                  </a:txBody>
                  <a:tcPr/>
                </a:tc>
                <a:tc>
                  <a:txBody>
                    <a:bodyPr/>
                    <a:lstStyle/>
                    <a:p>
                      <a:endParaRPr lang="en-ZA" sz="2800" dirty="0"/>
                    </a:p>
                  </a:txBody>
                  <a:tcPr/>
                </a:tc>
                <a:extLst>
                  <a:ext uri="{0D108BD9-81ED-4DB2-BD59-A6C34878D82A}">
                    <a16:rowId xmlns:a16="http://schemas.microsoft.com/office/drawing/2014/main" val="10002"/>
                  </a:ext>
                </a:extLst>
              </a:tr>
              <a:tr h="433876">
                <a:tc>
                  <a:txBody>
                    <a:bodyPr/>
                    <a:lstStyle/>
                    <a:p>
                      <a:endParaRPr lang="en-ZA" sz="2800" dirty="0"/>
                    </a:p>
                  </a:txBody>
                  <a:tcPr/>
                </a:tc>
                <a:tc>
                  <a:txBody>
                    <a:bodyPr/>
                    <a:lstStyle/>
                    <a:p>
                      <a:endParaRPr lang="en-ZA"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46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Thank you</a:t>
            </a:r>
            <a:endParaRPr lang="en-US" dirty="0"/>
          </a:p>
          <a:p>
            <a:endParaRPr lang="en-US" dirty="0"/>
          </a:p>
        </p:txBody>
      </p:sp>
      <p:sp>
        <p:nvSpPr>
          <p:cNvPr id="4" name="Slide Number Placeholder 3"/>
          <p:cNvSpPr>
            <a:spLocks noGrp="1"/>
          </p:cNvSpPr>
          <p:nvPr>
            <p:ph type="sldNum" sz="quarter" idx="12"/>
          </p:nvPr>
        </p:nvSpPr>
        <p:spPr/>
        <p:txBody>
          <a:bodyPr/>
          <a:lstStyle/>
          <a:p>
            <a:fld id="{D77C6FDC-5318-4E07-A8FD-C18A255DD5F1}" type="slidenum">
              <a:rPr lang="en-US" smtClean="0"/>
              <a:pPr/>
              <a:t>21</a:t>
            </a:fld>
            <a:endParaRPr lang="en-US"/>
          </a:p>
        </p:txBody>
      </p:sp>
      <p:pic>
        <p:nvPicPr>
          <p:cNvPr id="5" name="Picture 4"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For 2017, DBE conducted the State of Readiness of the conduct, administration and management of the mid year examinations</a:t>
            </a:r>
          </a:p>
          <a:p>
            <a:r>
              <a:rPr lang="en-US" dirty="0" smtClean="0"/>
              <a:t>Good practices were identified together with areas that require attention in our preparations for the end of the year examinations</a:t>
            </a:r>
          </a:p>
          <a:p>
            <a:r>
              <a:rPr lang="en-US" dirty="0" smtClean="0"/>
              <a:t>The presentation will cover key areas relating to progress made by the PED in its preparations for the conduct of end of the year examinations</a:t>
            </a:r>
            <a:endParaRPr lang="en-US" dirty="0"/>
          </a:p>
        </p:txBody>
      </p:sp>
      <p:pic>
        <p:nvPicPr>
          <p:cNvPr id="5" name="Picture 4"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77C6FDC-5318-4E07-A8FD-C18A255DD5F1}" type="slidenum">
              <a:rPr lang="en-US" smtClean="0"/>
              <a:pPr/>
              <a:t>3</a:t>
            </a:fld>
            <a:endParaRPr lang="en-US"/>
          </a:p>
        </p:txBody>
      </p:sp>
    </p:spTree>
    <p:extLst>
      <p:ext uri="{BB962C8B-B14F-4D97-AF65-F5344CB8AC3E}">
        <p14:creationId xmlns:p14="http://schemas.microsoft.com/office/powerpoint/2010/main" val="2264315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werpoi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2192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normAutofit fontScale="90000"/>
          </a:bodyPr>
          <a:lstStyle/>
          <a:p>
            <a:pPr eaLnBrk="1" hangingPunct="1"/>
            <a:r>
              <a:rPr lang="en-ZA" altLang="en-US" smtClean="0"/>
              <a:t/>
            </a:r>
            <a:br>
              <a:rPr lang="en-ZA" altLang="en-US" smtClean="0"/>
            </a:br>
            <a:r>
              <a:rPr lang="en-ZA" altLang="en-US" smtClean="0"/>
              <a:t/>
            </a:r>
            <a:br>
              <a:rPr lang="en-ZA" altLang="en-US" smtClean="0"/>
            </a:br>
            <a:r>
              <a:rPr lang="en-ZA" altLang="en-US" smtClean="0"/>
              <a:t/>
            </a:r>
            <a:br>
              <a:rPr lang="en-ZA" altLang="en-US" smtClean="0"/>
            </a:br>
            <a:r>
              <a:rPr lang="en-ZA" altLang="en-US" smtClean="0"/>
              <a:t/>
            </a:r>
            <a:br>
              <a:rPr lang="en-ZA" altLang="en-US" smtClean="0"/>
            </a:br>
            <a:endParaRPr lang="en-ZA" altLang="en-US" sz="5400" b="1"/>
          </a:p>
        </p:txBody>
      </p:sp>
      <p:sp>
        <p:nvSpPr>
          <p:cNvPr id="6148" name="Rectangle 3"/>
          <p:cNvSpPr>
            <a:spLocks noGrp="1" noChangeArrowheads="1"/>
          </p:cNvSpPr>
          <p:nvPr>
            <p:ph type="body" idx="1"/>
          </p:nvPr>
        </p:nvSpPr>
        <p:spPr>
          <a:xfrm>
            <a:off x="1524000" y="1139033"/>
            <a:ext cx="9144000" cy="4731543"/>
          </a:xfrm>
        </p:spPr>
        <p:txBody>
          <a:bodyPr>
            <a:normAutofit/>
          </a:bodyPr>
          <a:lstStyle/>
          <a:p>
            <a:endParaRPr lang="en-ZA" dirty="0"/>
          </a:p>
        </p:txBody>
      </p:sp>
      <p:pic>
        <p:nvPicPr>
          <p:cNvPr id="6149" name="Picture 6"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89915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Dep-Education logo 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151564"/>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 y="13447"/>
            <a:ext cx="12192302"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ZA" sz="4000" dirty="0">
                <a:solidFill>
                  <a:schemeClr val="tx1"/>
                </a:solidFill>
              </a:rPr>
              <a:t>REGISTRATION: NSC 2017</a:t>
            </a:r>
            <a:endParaRPr lang="en-ZA" altLang="en-US" sz="4000" kern="0" dirty="0">
              <a:solidFill>
                <a:schemeClr val="tx1"/>
              </a:solidFill>
            </a:endParaRPr>
          </a:p>
        </p:txBody>
      </p:sp>
      <p:pic>
        <p:nvPicPr>
          <p:cNvPr id="3" name="Picture 2"/>
          <p:cNvPicPr>
            <a:picLocks noChangeAspect="1"/>
          </p:cNvPicPr>
          <p:nvPr/>
        </p:nvPicPr>
        <p:blipFill>
          <a:blip r:embed="rId5" cstate="print"/>
          <a:stretch>
            <a:fillRect/>
          </a:stretch>
        </p:blipFill>
        <p:spPr>
          <a:xfrm>
            <a:off x="0" y="927848"/>
            <a:ext cx="12229038" cy="5297768"/>
          </a:xfrm>
          <a:prstGeom prst="rect">
            <a:avLst/>
          </a:prstGeom>
        </p:spPr>
      </p:pic>
    </p:spTree>
    <p:extLst>
      <p:ext uri="{BB962C8B-B14F-4D97-AF65-F5344CB8AC3E}">
        <p14:creationId xmlns:p14="http://schemas.microsoft.com/office/powerpoint/2010/main" val="177497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werpoi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12192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normAutofit fontScale="90000"/>
          </a:bodyPr>
          <a:lstStyle/>
          <a:p>
            <a:pPr eaLnBrk="1" hangingPunct="1"/>
            <a:r>
              <a:rPr lang="en-ZA" altLang="en-US" smtClean="0"/>
              <a:t/>
            </a:r>
            <a:br>
              <a:rPr lang="en-ZA" altLang="en-US" smtClean="0"/>
            </a:br>
            <a:r>
              <a:rPr lang="en-ZA" altLang="en-US" smtClean="0"/>
              <a:t/>
            </a:r>
            <a:br>
              <a:rPr lang="en-ZA" altLang="en-US" smtClean="0"/>
            </a:br>
            <a:r>
              <a:rPr lang="en-ZA" altLang="en-US" smtClean="0"/>
              <a:t/>
            </a:r>
            <a:br>
              <a:rPr lang="en-ZA" altLang="en-US" smtClean="0"/>
            </a:br>
            <a:r>
              <a:rPr lang="en-ZA" altLang="en-US" smtClean="0"/>
              <a:t/>
            </a:r>
            <a:br>
              <a:rPr lang="en-ZA" altLang="en-US" smtClean="0"/>
            </a:br>
            <a:endParaRPr lang="en-ZA" altLang="en-US" sz="5400" b="1"/>
          </a:p>
        </p:txBody>
      </p:sp>
      <p:sp>
        <p:nvSpPr>
          <p:cNvPr id="6148" name="Rectangle 3"/>
          <p:cNvSpPr>
            <a:spLocks noGrp="1" noChangeArrowheads="1"/>
          </p:cNvSpPr>
          <p:nvPr>
            <p:ph type="body" idx="1"/>
          </p:nvPr>
        </p:nvSpPr>
        <p:spPr>
          <a:xfrm>
            <a:off x="1524000" y="1139033"/>
            <a:ext cx="9144000" cy="4731543"/>
          </a:xfrm>
        </p:spPr>
        <p:txBody>
          <a:bodyPr>
            <a:normAutofit/>
          </a:bodyPr>
          <a:lstStyle/>
          <a:p>
            <a:endParaRPr lang="en-ZA" dirty="0"/>
          </a:p>
        </p:txBody>
      </p:sp>
      <p:pic>
        <p:nvPicPr>
          <p:cNvPr id="6149" name="Picture 6"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899150"/>
            <a:ext cx="9144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Dep-Education logo 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151564"/>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 y="13447"/>
            <a:ext cx="12192302"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ZA" sz="4000" dirty="0">
                <a:solidFill>
                  <a:schemeClr val="tx1"/>
                </a:solidFill>
              </a:rPr>
              <a:t>REGISTRATION: NSC 2017</a:t>
            </a:r>
            <a:endParaRPr lang="en-ZA" altLang="en-US" sz="4000" kern="0" dirty="0">
              <a:solidFill>
                <a:schemeClr val="tx1"/>
              </a:solidFill>
            </a:endParaRPr>
          </a:p>
        </p:txBody>
      </p:sp>
      <p:pic>
        <p:nvPicPr>
          <p:cNvPr id="3" name="Picture 2"/>
          <p:cNvPicPr>
            <a:picLocks noChangeAspect="1"/>
          </p:cNvPicPr>
          <p:nvPr/>
        </p:nvPicPr>
        <p:blipFill>
          <a:blip r:embed="rId5" cstate="print"/>
          <a:stretch>
            <a:fillRect/>
          </a:stretch>
        </p:blipFill>
        <p:spPr>
          <a:xfrm>
            <a:off x="-303" y="1027906"/>
            <a:ext cx="12192304" cy="5830094"/>
          </a:xfrm>
          <a:prstGeom prst="rect">
            <a:avLst/>
          </a:prstGeom>
        </p:spPr>
      </p:pic>
    </p:spTree>
    <p:extLst>
      <p:ext uri="{BB962C8B-B14F-4D97-AF65-F5344CB8AC3E}">
        <p14:creationId xmlns:p14="http://schemas.microsoft.com/office/powerpoint/2010/main" val="4057137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werpoi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35"/>
            <a:ext cx="12192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normAutofit fontScale="90000"/>
          </a:bodyPr>
          <a:lstStyle/>
          <a:p>
            <a:pPr eaLnBrk="1" hangingPunct="1"/>
            <a:r>
              <a:rPr lang="en-ZA" altLang="en-US" smtClean="0"/>
              <a:t/>
            </a:r>
            <a:br>
              <a:rPr lang="en-ZA" altLang="en-US" smtClean="0"/>
            </a:br>
            <a:r>
              <a:rPr lang="en-ZA" altLang="en-US" smtClean="0"/>
              <a:t/>
            </a:r>
            <a:br>
              <a:rPr lang="en-ZA" altLang="en-US" smtClean="0"/>
            </a:br>
            <a:r>
              <a:rPr lang="en-ZA" altLang="en-US" smtClean="0"/>
              <a:t/>
            </a:r>
            <a:br>
              <a:rPr lang="en-ZA" altLang="en-US" smtClean="0"/>
            </a:br>
            <a:r>
              <a:rPr lang="en-ZA" altLang="en-US" smtClean="0"/>
              <a:t/>
            </a:r>
            <a:br>
              <a:rPr lang="en-ZA" altLang="en-US" smtClean="0"/>
            </a:br>
            <a:endParaRPr lang="en-ZA" altLang="en-US" sz="5400" b="1"/>
          </a:p>
        </p:txBody>
      </p:sp>
      <p:sp>
        <p:nvSpPr>
          <p:cNvPr id="6148" name="Rectangle 3"/>
          <p:cNvSpPr>
            <a:spLocks noGrp="1" noChangeArrowheads="1"/>
          </p:cNvSpPr>
          <p:nvPr>
            <p:ph type="body" idx="1"/>
          </p:nvPr>
        </p:nvSpPr>
        <p:spPr>
          <a:xfrm>
            <a:off x="1524000" y="2420889"/>
            <a:ext cx="9144000" cy="3449687"/>
          </a:xfrm>
        </p:spPr>
        <p:txBody>
          <a:bodyPr>
            <a:normAutofit/>
          </a:bodyPr>
          <a:lstStyle/>
          <a:p>
            <a:endParaRPr lang="en-ZA" dirty="0"/>
          </a:p>
        </p:txBody>
      </p:sp>
      <p:pic>
        <p:nvPicPr>
          <p:cNvPr id="6149" name="Picture 6"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9150"/>
            <a:ext cx="12192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Dep-Education logo 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151564"/>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524000" y="0"/>
            <a:ext cx="9144000"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ZA" sz="4000" dirty="0"/>
              <a:t>REGISTRATION: NSC 2017</a:t>
            </a:r>
            <a:endParaRPr lang="en-ZA" altLang="en-US" sz="4000" kern="0" dirty="0"/>
          </a:p>
        </p:txBody>
      </p:sp>
      <p:pic>
        <p:nvPicPr>
          <p:cNvPr id="2" name="Picture 1"/>
          <p:cNvPicPr>
            <a:picLocks noChangeAspect="1"/>
          </p:cNvPicPr>
          <p:nvPr/>
        </p:nvPicPr>
        <p:blipFill>
          <a:blip r:embed="rId5" cstate="print"/>
          <a:stretch>
            <a:fillRect/>
          </a:stretch>
        </p:blipFill>
        <p:spPr>
          <a:xfrm>
            <a:off x="0" y="1116932"/>
            <a:ext cx="12192000" cy="5723607"/>
          </a:xfrm>
          <a:prstGeom prst="rect">
            <a:avLst/>
          </a:prstGeom>
        </p:spPr>
      </p:pic>
    </p:spTree>
    <p:extLst>
      <p:ext uri="{BB962C8B-B14F-4D97-AF65-F5344CB8AC3E}">
        <p14:creationId xmlns:p14="http://schemas.microsoft.com/office/powerpoint/2010/main" val="238842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werpoi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35"/>
            <a:ext cx="12192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normAutofit fontScale="90000"/>
          </a:bodyPr>
          <a:lstStyle/>
          <a:p>
            <a:pPr eaLnBrk="1" hangingPunct="1"/>
            <a:r>
              <a:rPr lang="en-ZA" altLang="en-US" smtClean="0"/>
              <a:t/>
            </a:r>
            <a:br>
              <a:rPr lang="en-ZA" altLang="en-US" smtClean="0"/>
            </a:br>
            <a:r>
              <a:rPr lang="en-ZA" altLang="en-US" smtClean="0"/>
              <a:t/>
            </a:r>
            <a:br>
              <a:rPr lang="en-ZA" altLang="en-US" smtClean="0"/>
            </a:br>
            <a:r>
              <a:rPr lang="en-ZA" altLang="en-US" smtClean="0"/>
              <a:t/>
            </a:r>
            <a:br>
              <a:rPr lang="en-ZA" altLang="en-US" smtClean="0"/>
            </a:br>
            <a:r>
              <a:rPr lang="en-ZA" altLang="en-US" smtClean="0"/>
              <a:t/>
            </a:r>
            <a:br>
              <a:rPr lang="en-ZA" altLang="en-US" smtClean="0"/>
            </a:br>
            <a:endParaRPr lang="en-ZA" altLang="en-US" sz="5400" b="1"/>
          </a:p>
        </p:txBody>
      </p:sp>
      <p:sp>
        <p:nvSpPr>
          <p:cNvPr id="6148" name="Rectangle 3"/>
          <p:cNvSpPr>
            <a:spLocks noGrp="1" noChangeArrowheads="1"/>
          </p:cNvSpPr>
          <p:nvPr>
            <p:ph type="body" idx="1"/>
          </p:nvPr>
        </p:nvSpPr>
        <p:spPr>
          <a:xfrm>
            <a:off x="1524000" y="2420889"/>
            <a:ext cx="9144000" cy="3449687"/>
          </a:xfrm>
        </p:spPr>
        <p:txBody>
          <a:bodyPr>
            <a:normAutofit/>
          </a:bodyPr>
          <a:lstStyle/>
          <a:p>
            <a:endParaRPr lang="en-ZA" dirty="0"/>
          </a:p>
        </p:txBody>
      </p:sp>
      <p:pic>
        <p:nvPicPr>
          <p:cNvPr id="6149" name="Picture 6"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9150"/>
            <a:ext cx="12192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Dep-Education logo 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151564"/>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0" y="0"/>
            <a:ext cx="12192000"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ZA" sz="4000" dirty="0"/>
              <a:t>REGISTRATION: </a:t>
            </a:r>
            <a:r>
              <a:rPr lang="en-ZA" sz="4000" dirty="0" err="1"/>
              <a:t>NSC</a:t>
            </a:r>
            <a:r>
              <a:rPr lang="en-ZA" sz="4000" dirty="0"/>
              <a:t> </a:t>
            </a:r>
            <a:r>
              <a:rPr lang="en-ZA" sz="4000" dirty="0" smtClean="0"/>
              <a:t>2017 – 10 BIGGEST SUBJECT STREAMS</a:t>
            </a:r>
            <a:endParaRPr lang="en-ZA" altLang="en-US" sz="4000" kern="0" dirty="0"/>
          </a:p>
        </p:txBody>
      </p:sp>
      <p:pic>
        <p:nvPicPr>
          <p:cNvPr id="4" name="Picture 3"/>
          <p:cNvPicPr>
            <a:picLocks noChangeAspect="1"/>
          </p:cNvPicPr>
          <p:nvPr/>
        </p:nvPicPr>
        <p:blipFill>
          <a:blip r:embed="rId5" cstate="print"/>
          <a:stretch>
            <a:fillRect/>
          </a:stretch>
        </p:blipFill>
        <p:spPr>
          <a:xfrm>
            <a:off x="0" y="939752"/>
            <a:ext cx="12192000" cy="5921550"/>
          </a:xfrm>
          <a:prstGeom prst="rect">
            <a:avLst/>
          </a:prstGeom>
        </p:spPr>
      </p:pic>
    </p:spTree>
    <p:extLst>
      <p:ext uri="{BB962C8B-B14F-4D97-AF65-F5344CB8AC3E}">
        <p14:creationId xmlns:p14="http://schemas.microsoft.com/office/powerpoint/2010/main" val="13598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werpoi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35"/>
            <a:ext cx="121920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normAutofit fontScale="90000"/>
          </a:bodyPr>
          <a:lstStyle/>
          <a:p>
            <a:pPr eaLnBrk="1" hangingPunct="1"/>
            <a:r>
              <a:rPr lang="en-ZA" altLang="en-US" smtClean="0"/>
              <a:t/>
            </a:r>
            <a:br>
              <a:rPr lang="en-ZA" altLang="en-US" smtClean="0"/>
            </a:br>
            <a:r>
              <a:rPr lang="en-ZA" altLang="en-US" smtClean="0"/>
              <a:t/>
            </a:r>
            <a:br>
              <a:rPr lang="en-ZA" altLang="en-US" smtClean="0"/>
            </a:br>
            <a:r>
              <a:rPr lang="en-ZA" altLang="en-US" smtClean="0"/>
              <a:t/>
            </a:r>
            <a:br>
              <a:rPr lang="en-ZA" altLang="en-US" smtClean="0"/>
            </a:br>
            <a:r>
              <a:rPr lang="en-ZA" altLang="en-US" smtClean="0"/>
              <a:t/>
            </a:r>
            <a:br>
              <a:rPr lang="en-ZA" altLang="en-US" smtClean="0"/>
            </a:br>
            <a:endParaRPr lang="en-ZA" altLang="en-US" sz="5400" b="1"/>
          </a:p>
        </p:txBody>
      </p:sp>
      <p:sp>
        <p:nvSpPr>
          <p:cNvPr id="6148" name="Rectangle 3"/>
          <p:cNvSpPr>
            <a:spLocks noGrp="1" noChangeArrowheads="1"/>
          </p:cNvSpPr>
          <p:nvPr>
            <p:ph type="body" idx="1"/>
          </p:nvPr>
        </p:nvSpPr>
        <p:spPr>
          <a:xfrm>
            <a:off x="1524000" y="2420889"/>
            <a:ext cx="9144000" cy="3449687"/>
          </a:xfrm>
        </p:spPr>
        <p:txBody>
          <a:bodyPr>
            <a:normAutofit/>
          </a:bodyPr>
          <a:lstStyle/>
          <a:p>
            <a:endParaRPr lang="en-ZA" dirty="0"/>
          </a:p>
        </p:txBody>
      </p:sp>
      <p:pic>
        <p:nvPicPr>
          <p:cNvPr id="6149" name="Picture 6" descr="blue holding sha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9150"/>
            <a:ext cx="12192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Dep-Education logo Col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151564"/>
            <a:ext cx="2057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0" y="0"/>
            <a:ext cx="12192000"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ZA" sz="3600" dirty="0"/>
              <a:t>REGISTRATION: </a:t>
            </a:r>
            <a:r>
              <a:rPr lang="en-ZA" sz="3600" dirty="0" err="1"/>
              <a:t>NSC</a:t>
            </a:r>
            <a:r>
              <a:rPr lang="en-ZA" sz="3600" dirty="0"/>
              <a:t> </a:t>
            </a:r>
            <a:r>
              <a:rPr lang="en-ZA" sz="3600" dirty="0" smtClean="0"/>
              <a:t>2017 – 13 BIGGEST SUBJECTS</a:t>
            </a:r>
            <a:endParaRPr lang="en-ZA" altLang="en-US" sz="3600" kern="0" dirty="0"/>
          </a:p>
        </p:txBody>
      </p:sp>
      <p:pic>
        <p:nvPicPr>
          <p:cNvPr id="2" name="Picture 1"/>
          <p:cNvPicPr>
            <a:picLocks noChangeAspect="1"/>
          </p:cNvPicPr>
          <p:nvPr/>
        </p:nvPicPr>
        <p:blipFill>
          <a:blip r:embed="rId5" cstate="print"/>
          <a:stretch>
            <a:fillRect/>
          </a:stretch>
        </p:blipFill>
        <p:spPr>
          <a:xfrm>
            <a:off x="-1" y="941295"/>
            <a:ext cx="12192001" cy="5899244"/>
          </a:xfrm>
          <a:prstGeom prst="rect">
            <a:avLst/>
          </a:prstGeom>
        </p:spPr>
      </p:pic>
    </p:spTree>
    <p:extLst>
      <p:ext uri="{BB962C8B-B14F-4D97-AF65-F5344CB8AC3E}">
        <p14:creationId xmlns:p14="http://schemas.microsoft.com/office/powerpoint/2010/main" val="162586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t>SBA</a:t>
            </a:r>
            <a:endParaRPr lang="en-US" dirty="0"/>
          </a:p>
        </p:txBody>
      </p:sp>
      <p:sp>
        <p:nvSpPr>
          <p:cNvPr id="3" name="Content Placeholder 2"/>
          <p:cNvSpPr>
            <a:spLocks noGrp="1"/>
          </p:cNvSpPr>
          <p:nvPr>
            <p:ph idx="1"/>
          </p:nvPr>
        </p:nvSpPr>
        <p:spPr/>
        <p:txBody>
          <a:bodyPr>
            <a:normAutofit fontScale="85000" lnSpcReduction="20000"/>
          </a:bodyPr>
          <a:lstStyle/>
          <a:p>
            <a:r>
              <a:rPr lang="en-ZA" altLang="en-US" sz="3100" dirty="0" smtClean="0">
                <a:latin typeface="+mj-lt"/>
              </a:rPr>
              <a:t>Meetings were held with all Principals and HODs of all 52 schools whose SBA marks were rejected during the 2016 standardisation.</a:t>
            </a:r>
          </a:p>
          <a:p>
            <a:endParaRPr lang="en-ZA" altLang="en-US" sz="3100" dirty="0" smtClean="0">
              <a:latin typeface="+mj-lt"/>
            </a:endParaRPr>
          </a:p>
          <a:p>
            <a:r>
              <a:rPr lang="en-ZA" altLang="en-US" sz="3100" dirty="0" smtClean="0">
                <a:latin typeface="+mj-lt"/>
              </a:rPr>
              <a:t>The first round of moderations were conducted from 01 to 21 June 2017.</a:t>
            </a:r>
          </a:p>
          <a:p>
            <a:endParaRPr lang="en-ZA" altLang="en-US" sz="3100" dirty="0" smtClean="0">
              <a:latin typeface="+mj-lt"/>
            </a:endParaRPr>
          </a:p>
          <a:p>
            <a:r>
              <a:rPr lang="en-ZA" altLang="en-US" sz="3100" dirty="0" smtClean="0">
                <a:latin typeface="+mj-lt"/>
              </a:rPr>
              <a:t>The second round of the Grade 12 Provincial moderations will be conducted from 22 to 25 September 2017.</a:t>
            </a:r>
          </a:p>
          <a:p>
            <a:pPr lvl="1"/>
            <a:r>
              <a:rPr lang="en-ZA" altLang="en-US" sz="3100" dirty="0" smtClean="0">
                <a:latin typeface="+mj-lt"/>
              </a:rPr>
              <a:t>Subject Advisors to moderate from 01 August 2017 to 27 October 2017.</a:t>
            </a:r>
          </a:p>
          <a:p>
            <a:pPr lvl="1"/>
            <a:r>
              <a:rPr lang="en-ZA" altLang="en-US" sz="3100" dirty="0" smtClean="0">
                <a:latin typeface="+mj-lt"/>
              </a:rPr>
              <a:t>Oral Mark Sheets to be submitted by 29 September 2017.</a:t>
            </a:r>
          </a:p>
          <a:p>
            <a:pPr lvl="1"/>
            <a:r>
              <a:rPr lang="en-ZA" altLang="en-US" sz="3100" dirty="0" smtClean="0">
                <a:latin typeface="+mj-lt"/>
              </a:rPr>
              <a:t>Submission of Mark Sheets to District Offices will commence on 17 October 20017 until 27 October 2017.</a:t>
            </a:r>
          </a:p>
          <a:p>
            <a:r>
              <a:rPr lang="en-ZA" altLang="en-US" sz="3100" dirty="0" smtClean="0">
                <a:latin typeface="+mj-lt"/>
              </a:rPr>
              <a:t>The SBA capturing will commence on 27 October</a:t>
            </a:r>
          </a:p>
          <a:p>
            <a:pPr>
              <a:buNone/>
            </a:pPr>
            <a:endParaRPr lang="en-ZA" sz="2400" dirty="0"/>
          </a:p>
          <a:p>
            <a:endParaRPr lang="en-US" sz="2400" dirty="0"/>
          </a:p>
        </p:txBody>
      </p:sp>
      <p:pic>
        <p:nvPicPr>
          <p:cNvPr id="4" name="Picture 3" descr="blue holding sh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37288"/>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77C6FDC-5318-4E07-A8FD-C18A255DD5F1}" type="slidenum">
              <a:rPr lang="en-US" smtClean="0"/>
              <a:pPr/>
              <a:t>9</a:t>
            </a:fld>
            <a:endParaRPr lang="en-US"/>
          </a:p>
        </p:txBody>
      </p:sp>
    </p:spTree>
    <p:extLst>
      <p:ext uri="{BB962C8B-B14F-4D97-AF65-F5344CB8AC3E}">
        <p14:creationId xmlns:p14="http://schemas.microsoft.com/office/powerpoint/2010/main" val="416324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867</Words>
  <Application>Microsoft Office PowerPoint</Application>
  <PresentationFormat>Widescreen</PresentationFormat>
  <Paragraphs>125</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21</vt:i4>
      </vt:variant>
    </vt:vector>
  </HeadingPairs>
  <TitlesOfParts>
    <vt:vector size="30" baseType="lpstr">
      <vt:lpstr>Arial</vt:lpstr>
      <vt:lpstr>Calibri</vt:lpstr>
      <vt:lpstr>Calibri body</vt:lpstr>
      <vt:lpstr>Calibri Light</vt:lpstr>
      <vt:lpstr>Office Theme</vt:lpstr>
      <vt:lpstr>Document</vt:lpstr>
      <vt:lpstr>Acrobat Document</vt:lpstr>
      <vt:lpstr>Adobe Acrobat Document</vt:lpstr>
      <vt:lpstr>Microsoft PowerPoint 97-2003 Presentation</vt:lpstr>
      <vt:lpstr>TRAINING OF CHIEF INVIGILATORS NSC 2017</vt:lpstr>
      <vt:lpstr>PRESENTATION OUTLINE</vt:lpstr>
      <vt:lpstr>INTRODUCTION</vt:lpstr>
      <vt:lpstr>    </vt:lpstr>
      <vt:lpstr>    </vt:lpstr>
      <vt:lpstr>    </vt:lpstr>
      <vt:lpstr>    </vt:lpstr>
      <vt:lpstr>    </vt:lpstr>
      <vt:lpstr>SBA</vt:lpstr>
      <vt:lpstr>ISSUES THAT CAN CONTRIBUTE TO THE ADJUSTMENT / REJECTION OF SBA MARKS</vt:lpstr>
      <vt:lpstr>LEARNERS’ COMMITMENT TO EXAMS</vt:lpstr>
      <vt:lpstr>SIGNING OF THE PLEDGE</vt:lpstr>
      <vt:lpstr>THE PROGRAMME FOR THE SIGNING OF THE PLEDGE</vt:lpstr>
      <vt:lpstr>TALKING TO NSC 2017 CANDIDATES DIRECTLY</vt:lpstr>
      <vt:lpstr>THE 2017 END-OF-YEAR EXAMINATIONS TIMETABLES</vt:lpstr>
      <vt:lpstr>MARKING ARRANGEMENTS</vt:lpstr>
      <vt:lpstr>RECONFIGURATION OF THE EXAM SYSTEM</vt:lpstr>
      <vt:lpstr>THE WELL DONE! FUNCTION</vt:lpstr>
      <vt:lpstr>Review of previous exams irregularities</vt:lpstr>
      <vt:lpstr>Review of previous exams irregularities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EXAMINATIONS &amp; ASSESSMENT 2017 NSC STATE OF READINESS</dc:title>
  <dc:creator>Jerry MJ. Maraatsile</dc:creator>
  <cp:lastModifiedBy>HP</cp:lastModifiedBy>
  <cp:revision>86</cp:revision>
  <cp:lastPrinted>2017-08-07T18:57:01Z</cp:lastPrinted>
  <dcterms:created xsi:type="dcterms:W3CDTF">2017-07-19T08:26:47Z</dcterms:created>
  <dcterms:modified xsi:type="dcterms:W3CDTF">2017-09-20T06:41:52Z</dcterms:modified>
</cp:coreProperties>
</file>